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3" r:id="rId1"/>
  </p:sldMasterIdLst>
  <p:notesMasterIdLst>
    <p:notesMasterId r:id="rId27"/>
  </p:notesMasterIdLst>
  <p:handoutMasterIdLst>
    <p:handoutMasterId r:id="rId28"/>
  </p:handoutMasterIdLst>
  <p:sldIdLst>
    <p:sldId id="259" r:id="rId2"/>
    <p:sldId id="260" r:id="rId3"/>
    <p:sldId id="261" r:id="rId4"/>
    <p:sldId id="262" r:id="rId5"/>
    <p:sldId id="263" r:id="rId6"/>
    <p:sldId id="264" r:id="rId7"/>
    <p:sldId id="265" r:id="rId8"/>
    <p:sldId id="266" r:id="rId9"/>
    <p:sldId id="267" r:id="rId10"/>
    <p:sldId id="268" r:id="rId11"/>
    <p:sldId id="270"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Lst>
  <p:sldSz cx="9144000" cy="6858000" type="overhead"/>
  <p:notesSz cx="6858000" cy="9658350"/>
  <p:embeddedFontLst>
    <p:embeddedFont>
      <p:font typeface="Arial Narrow" panose="020B0606020202030204" pitchFamily="34" charset="0"/>
      <p:regular r:id="rId29"/>
      <p:bold r:id="rId30"/>
      <p:italic r:id="rId31"/>
      <p:boldItalic r:id="rId32"/>
    </p:embeddedFont>
    <p:embeddedFont>
      <p:font typeface="Monotype Sorts" panose="05000000000000000000" pitchFamily="2" charset="2"/>
      <p:regular r:id="rId33"/>
    </p:embeddedFont>
  </p:embeddedFontLst>
  <p:defaultTextStyle>
    <a:defPPr>
      <a:defRPr lang="de-DE"/>
    </a:defPPr>
    <a:lvl1pPr algn="l" rtl="0" eaLnBrk="0" fontAlgn="base" hangingPunct="0">
      <a:spcBef>
        <a:spcPct val="50000"/>
      </a:spcBef>
      <a:spcAft>
        <a:spcPct val="0"/>
      </a:spcAft>
      <a:defRPr b="1" kern="1200">
        <a:solidFill>
          <a:srgbClr val="FF0066"/>
        </a:solidFill>
        <a:latin typeface="Arial" pitchFamily="34" charset="0"/>
        <a:ea typeface="+mn-ea"/>
        <a:cs typeface="+mn-cs"/>
      </a:defRPr>
    </a:lvl1pPr>
    <a:lvl2pPr marL="457200" algn="l" rtl="0" eaLnBrk="0" fontAlgn="base" hangingPunct="0">
      <a:spcBef>
        <a:spcPct val="50000"/>
      </a:spcBef>
      <a:spcAft>
        <a:spcPct val="0"/>
      </a:spcAft>
      <a:defRPr b="1" kern="1200">
        <a:solidFill>
          <a:srgbClr val="FF0066"/>
        </a:solidFill>
        <a:latin typeface="Arial" pitchFamily="34" charset="0"/>
        <a:ea typeface="+mn-ea"/>
        <a:cs typeface="+mn-cs"/>
      </a:defRPr>
    </a:lvl2pPr>
    <a:lvl3pPr marL="914400" algn="l" rtl="0" eaLnBrk="0" fontAlgn="base" hangingPunct="0">
      <a:spcBef>
        <a:spcPct val="50000"/>
      </a:spcBef>
      <a:spcAft>
        <a:spcPct val="0"/>
      </a:spcAft>
      <a:defRPr b="1" kern="1200">
        <a:solidFill>
          <a:srgbClr val="FF0066"/>
        </a:solidFill>
        <a:latin typeface="Arial" pitchFamily="34" charset="0"/>
        <a:ea typeface="+mn-ea"/>
        <a:cs typeface="+mn-cs"/>
      </a:defRPr>
    </a:lvl3pPr>
    <a:lvl4pPr marL="1371600" algn="l" rtl="0" eaLnBrk="0" fontAlgn="base" hangingPunct="0">
      <a:spcBef>
        <a:spcPct val="50000"/>
      </a:spcBef>
      <a:spcAft>
        <a:spcPct val="0"/>
      </a:spcAft>
      <a:defRPr b="1" kern="1200">
        <a:solidFill>
          <a:srgbClr val="FF0066"/>
        </a:solidFill>
        <a:latin typeface="Arial" pitchFamily="34" charset="0"/>
        <a:ea typeface="+mn-ea"/>
        <a:cs typeface="+mn-cs"/>
      </a:defRPr>
    </a:lvl4pPr>
    <a:lvl5pPr marL="1828800" algn="l" rtl="0" eaLnBrk="0" fontAlgn="base" hangingPunct="0">
      <a:spcBef>
        <a:spcPct val="50000"/>
      </a:spcBef>
      <a:spcAft>
        <a:spcPct val="0"/>
      </a:spcAft>
      <a:defRPr b="1" kern="1200">
        <a:solidFill>
          <a:srgbClr val="FF0066"/>
        </a:solidFill>
        <a:latin typeface="Arial" pitchFamily="34" charset="0"/>
        <a:ea typeface="+mn-ea"/>
        <a:cs typeface="+mn-cs"/>
      </a:defRPr>
    </a:lvl5pPr>
    <a:lvl6pPr marL="2286000" algn="l" defTabSz="914400" rtl="0" eaLnBrk="1" latinLnBrk="0" hangingPunct="1">
      <a:defRPr b="1" kern="1200">
        <a:solidFill>
          <a:srgbClr val="FF0066"/>
        </a:solidFill>
        <a:latin typeface="Arial" pitchFamily="34" charset="0"/>
        <a:ea typeface="+mn-ea"/>
        <a:cs typeface="+mn-cs"/>
      </a:defRPr>
    </a:lvl6pPr>
    <a:lvl7pPr marL="2743200" algn="l" defTabSz="914400" rtl="0" eaLnBrk="1" latinLnBrk="0" hangingPunct="1">
      <a:defRPr b="1" kern="1200">
        <a:solidFill>
          <a:srgbClr val="FF0066"/>
        </a:solidFill>
        <a:latin typeface="Arial" pitchFamily="34" charset="0"/>
        <a:ea typeface="+mn-ea"/>
        <a:cs typeface="+mn-cs"/>
      </a:defRPr>
    </a:lvl7pPr>
    <a:lvl8pPr marL="3200400" algn="l" defTabSz="914400" rtl="0" eaLnBrk="1" latinLnBrk="0" hangingPunct="1">
      <a:defRPr b="1" kern="1200">
        <a:solidFill>
          <a:srgbClr val="FF0066"/>
        </a:solidFill>
        <a:latin typeface="Arial" pitchFamily="34" charset="0"/>
        <a:ea typeface="+mn-ea"/>
        <a:cs typeface="+mn-cs"/>
      </a:defRPr>
    </a:lvl8pPr>
    <a:lvl9pPr marL="3657600" algn="l" defTabSz="914400" rtl="0" eaLnBrk="1" latinLnBrk="0" hangingPunct="1">
      <a:defRPr b="1" kern="1200">
        <a:solidFill>
          <a:srgbClr val="FF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3300"/>
    <a:srgbClr val="0000FF"/>
    <a:srgbClr val="D2E1F0"/>
    <a:srgbClr val="FF0066"/>
    <a:srgbClr val="FFFF99"/>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p:scale>
          <a:sx n="75" d="100"/>
          <a:sy n="75" d="100"/>
        </p:scale>
        <p:origin x="-1242" y="-54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3" Type="http://schemas.openxmlformats.org/officeDocument/2006/relationships/slide" Target="slides/slide7.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5" Type="http://schemas.openxmlformats.org/officeDocument/2006/relationships/slide" Target="slides/slide9.xml"/><Relationship Id="rId15" Type="http://schemas.openxmlformats.org/officeDocument/2006/relationships/slide" Target="slides/slide19.xml"/><Relationship Id="rId10" Type="http://schemas.openxmlformats.org/officeDocument/2006/relationships/slide" Target="slides/slide14.xml"/><Relationship Id="rId19" Type="http://schemas.openxmlformats.org/officeDocument/2006/relationships/slide" Target="slides/slide23.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399421128799"/>
          <c:y val="5.2132701421800945E-2"/>
          <c:w val="0.54413892908827788"/>
          <c:h val="0.89099526066350709"/>
        </c:manualLayout>
      </c:layout>
      <c:pieChart>
        <c:varyColors val="1"/>
        <c:ser>
          <c:idx val="0"/>
          <c:order val="0"/>
          <c:tx>
            <c:strRef>
              <c:f>Sheet1!$A$2</c:f>
              <c:strCache>
                <c:ptCount val="1"/>
              </c:strCache>
            </c:strRef>
          </c:tx>
          <c:spPr>
            <a:solidFill>
              <a:schemeClr val="accent1"/>
            </a:solidFill>
            <a:ln w="12699">
              <a:solidFill>
                <a:schemeClr val="tx1"/>
              </a:solidFill>
              <a:prstDash val="solid"/>
            </a:ln>
          </c:spPr>
          <c:explosion val="6"/>
          <c:dPt>
            <c:idx val="0"/>
            <c:bubble3D val="0"/>
          </c:dPt>
          <c:dPt>
            <c:idx val="1"/>
            <c:bubble3D val="0"/>
            <c:spPr>
              <a:solidFill>
                <a:schemeClr val="accent2"/>
              </a:solidFill>
              <a:ln w="12699">
                <a:solidFill>
                  <a:schemeClr val="tx1"/>
                </a:solidFill>
                <a:prstDash val="solid"/>
              </a:ln>
            </c:spPr>
          </c:dPt>
          <c:dPt>
            <c:idx val="2"/>
            <c:bubble3D val="0"/>
            <c:spPr>
              <a:solidFill>
                <a:schemeClr val="hlink"/>
              </a:solidFill>
              <a:ln w="12699">
                <a:solidFill>
                  <a:schemeClr val="tx1"/>
                </a:solidFill>
                <a:prstDash val="solid"/>
              </a:ln>
            </c:spPr>
          </c:dPt>
          <c:dLbls>
            <c:spPr>
              <a:noFill/>
              <a:ln w="25397">
                <a:noFill/>
              </a:ln>
            </c:spPr>
            <c:txPr>
              <a:bodyPr/>
              <a:lstStyle/>
              <a:p>
                <a:pPr>
                  <a:defRPr sz="2450" b="1" i="0" u="none" strike="noStrike" baseline="0">
                    <a:solidFill>
                      <a:schemeClr val="tx1"/>
                    </a:solidFill>
                    <a:latin typeface="Arial Narrow"/>
                    <a:ea typeface="Arial Narrow"/>
                    <a:cs typeface="Arial Narrow"/>
                  </a:defRPr>
                </a:pPr>
                <a:endParaRPr lang="de-DE"/>
              </a:p>
            </c:txPr>
            <c:showLegendKey val="0"/>
            <c:showVal val="1"/>
            <c:showCatName val="0"/>
            <c:showSerName val="0"/>
            <c:showPercent val="0"/>
            <c:showBubbleSize val="0"/>
            <c:showLeaderLines val="1"/>
          </c:dLbls>
          <c:cat>
            <c:strRef>
              <c:f>Sheet1!$B$1:$D$1</c:f>
              <c:strCache>
                <c:ptCount val="3"/>
                <c:pt idx="0">
                  <c:v>bei Ehepaaren</c:v>
                </c:pt>
                <c:pt idx="1">
                  <c:v>bei ae Müttern</c:v>
                </c:pt>
                <c:pt idx="2">
                  <c:v>bei ae Vätern</c:v>
                </c:pt>
              </c:strCache>
            </c:strRef>
          </c:cat>
          <c:val>
            <c:numRef>
              <c:f>Sheet1!$B$2:$D$2</c:f>
              <c:numCache>
                <c:formatCode>General</c:formatCode>
                <c:ptCount val="3"/>
                <c:pt idx="0">
                  <c:v>81</c:v>
                </c:pt>
                <c:pt idx="1">
                  <c:v>16</c:v>
                </c:pt>
                <c:pt idx="2">
                  <c:v>3</c:v>
                </c:pt>
              </c:numCache>
            </c:numRef>
          </c:val>
        </c:ser>
        <c:dLbls>
          <c:showLegendKey val="0"/>
          <c:showVal val="0"/>
          <c:showCatName val="0"/>
          <c:showSerName val="0"/>
          <c:showPercent val="0"/>
          <c:showBubbleSize val="0"/>
          <c:showLeaderLines val="1"/>
        </c:dLbls>
        <c:firstSliceAng val="120"/>
      </c:pieChart>
      <c:spPr>
        <a:noFill/>
        <a:ln w="25397">
          <a:noFill/>
        </a:ln>
      </c:spPr>
    </c:plotArea>
    <c:legend>
      <c:legendPos val="r"/>
      <c:layout>
        <c:manualLayout>
          <c:xMode val="edge"/>
          <c:yMode val="edge"/>
          <c:x val="0.71635311143270619"/>
          <c:y val="0.36966824644549762"/>
          <c:w val="0.2503617945007236"/>
          <c:h val="0.27014218009478674"/>
        </c:manualLayout>
      </c:layout>
      <c:overlay val="0"/>
      <c:spPr>
        <a:noFill/>
        <a:ln w="3175">
          <a:solidFill>
            <a:schemeClr val="tx1"/>
          </a:solidFill>
          <a:prstDash val="solid"/>
        </a:ln>
      </c:spPr>
      <c:txPr>
        <a:bodyPr/>
        <a:lstStyle/>
        <a:p>
          <a:pPr>
            <a:defRPr sz="1655" b="1" i="0" u="none" strike="noStrike" baseline="0">
              <a:solidFill>
                <a:schemeClr val="tx1"/>
              </a:solidFill>
              <a:latin typeface="Arial Narrow"/>
              <a:ea typeface="Arial Narrow"/>
              <a:cs typeface="Arial Narrow"/>
            </a:defRPr>
          </a:pPr>
          <a:endParaRPr lang="de-DE"/>
        </a:p>
      </c:txPr>
    </c:legend>
    <c:plotVisOnly val="1"/>
    <c:dispBlanksAs val="zero"/>
    <c:showDLblsOverMax val="0"/>
  </c:chart>
  <c:spPr>
    <a:noFill/>
    <a:ln>
      <a:noFill/>
    </a:ln>
  </c:spPr>
  <c:txPr>
    <a:bodyPr/>
    <a:lstStyle/>
    <a:p>
      <a:pPr>
        <a:defRPr sz="1800"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9"/>
      <c:rotY val="1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522179974651453E-2"/>
          <c:y val="2.132701421800948E-2"/>
          <c:w val="0.77946768060836502"/>
          <c:h val="0.88625592417061616"/>
        </c:manualLayout>
      </c:layout>
      <c:bar3DChart>
        <c:barDir val="bar"/>
        <c:grouping val="percentStacked"/>
        <c:varyColors val="0"/>
        <c:ser>
          <c:idx val="0"/>
          <c:order val="0"/>
          <c:tx>
            <c:strRef>
              <c:f>Sheet1!$A$2</c:f>
              <c:strCache>
                <c:ptCount val="1"/>
                <c:pt idx="0">
                  <c:v>unter 3 J.</c:v>
                </c:pt>
              </c:strCache>
            </c:strRef>
          </c:tx>
          <c:spPr>
            <a:solidFill>
              <a:schemeClr val="accent1"/>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Sheet1!$B$2:$C$2</c:f>
              <c:numCache>
                <c:formatCode>General</c:formatCode>
                <c:ptCount val="2"/>
                <c:pt idx="0">
                  <c:v>12.05</c:v>
                </c:pt>
                <c:pt idx="1">
                  <c:v>9.26</c:v>
                </c:pt>
              </c:numCache>
            </c:numRef>
          </c:val>
        </c:ser>
        <c:ser>
          <c:idx val="1"/>
          <c:order val="1"/>
          <c:tx>
            <c:strRef>
              <c:f>Sheet1!$A$3</c:f>
              <c:strCache>
                <c:ptCount val="1"/>
                <c:pt idx="0">
                  <c:v>3 - 6 J.</c:v>
                </c:pt>
              </c:strCache>
            </c:strRef>
          </c:tx>
          <c:spPr>
            <a:solidFill>
              <a:schemeClr val="accent2"/>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Sheet1!$B$3:$C$3</c:f>
              <c:numCache>
                <c:formatCode>General</c:formatCode>
                <c:ptCount val="2"/>
                <c:pt idx="0">
                  <c:v>7.14</c:v>
                </c:pt>
                <c:pt idx="1">
                  <c:v>9.14</c:v>
                </c:pt>
              </c:numCache>
            </c:numRef>
          </c:val>
        </c:ser>
        <c:ser>
          <c:idx val="2"/>
          <c:order val="2"/>
          <c:tx>
            <c:strRef>
              <c:f>Sheet1!$A$4</c:f>
              <c:strCache>
                <c:ptCount val="1"/>
                <c:pt idx="0">
                  <c:v>6 - 10 J.</c:v>
                </c:pt>
              </c:strCache>
            </c:strRef>
          </c:tx>
          <c:spPr>
            <a:solidFill>
              <a:schemeClr val="hlink"/>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Sheet1!$B$4:$C$4</c:f>
              <c:numCache>
                <c:formatCode>General</c:formatCode>
                <c:ptCount val="2"/>
                <c:pt idx="0">
                  <c:v>11.9</c:v>
                </c:pt>
                <c:pt idx="1">
                  <c:v>15.9</c:v>
                </c:pt>
              </c:numCache>
            </c:numRef>
          </c:val>
        </c:ser>
        <c:ser>
          <c:idx val="3"/>
          <c:order val="3"/>
          <c:tx>
            <c:strRef>
              <c:f>Sheet1!$A$5</c:f>
              <c:strCache>
                <c:ptCount val="1"/>
                <c:pt idx="0">
                  <c:v>10 - 15 J.</c:v>
                </c:pt>
              </c:strCache>
            </c:strRef>
          </c:tx>
          <c:spPr>
            <a:solidFill>
              <a:srgbClr val="008080"/>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Sheet1!$B$5:$C$5</c:f>
              <c:numCache>
                <c:formatCode>General</c:formatCode>
                <c:ptCount val="2"/>
                <c:pt idx="0">
                  <c:v>17.260000000000002</c:v>
                </c:pt>
                <c:pt idx="1">
                  <c:v>21.72</c:v>
                </c:pt>
              </c:numCache>
            </c:numRef>
          </c:val>
        </c:ser>
        <c:ser>
          <c:idx val="4"/>
          <c:order val="4"/>
          <c:tx>
            <c:strRef>
              <c:f>Sheet1!$A$6</c:f>
              <c:strCache>
                <c:ptCount val="1"/>
                <c:pt idx="0">
                  <c:v>15 - 18 J.</c:v>
                </c:pt>
              </c:strCache>
            </c:strRef>
          </c:tx>
          <c:spPr>
            <a:solidFill>
              <a:srgbClr val="00CCFF"/>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Sheet1!$B$6:$C$6</c:f>
              <c:numCache>
                <c:formatCode>General</c:formatCode>
                <c:ptCount val="2"/>
                <c:pt idx="0">
                  <c:v>12.65</c:v>
                </c:pt>
                <c:pt idx="1">
                  <c:v>12.34</c:v>
                </c:pt>
              </c:numCache>
            </c:numRef>
          </c:val>
        </c:ser>
        <c:ser>
          <c:idx val="5"/>
          <c:order val="5"/>
          <c:tx>
            <c:strRef>
              <c:f>Sheet1!$A$7</c:f>
              <c:strCache>
                <c:ptCount val="1"/>
                <c:pt idx="0">
                  <c:v>18 - 27 J.</c:v>
                </c:pt>
              </c:strCache>
            </c:strRef>
          </c:tx>
          <c:spPr>
            <a:solidFill>
              <a:srgbClr val="993366"/>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Sheet1!$B$7:$C$7</c:f>
              <c:numCache>
                <c:formatCode>General</c:formatCode>
                <c:ptCount val="2"/>
                <c:pt idx="0">
                  <c:v>24.26</c:v>
                </c:pt>
                <c:pt idx="1">
                  <c:v>18.22</c:v>
                </c:pt>
              </c:numCache>
            </c:numRef>
          </c:val>
        </c:ser>
        <c:ser>
          <c:idx val="6"/>
          <c:order val="6"/>
          <c:tx>
            <c:strRef>
              <c:f>Sheet1!$A$8</c:f>
              <c:strCache>
                <c:ptCount val="1"/>
                <c:pt idx="0">
                  <c:v>über 27 J.</c:v>
                </c:pt>
              </c:strCache>
            </c:strRef>
          </c:tx>
          <c:spPr>
            <a:solidFill>
              <a:srgbClr val="0066CC"/>
            </a:solidFill>
            <a:ln w="12694">
              <a:solidFill>
                <a:schemeClr val="tx1"/>
              </a:solidFill>
              <a:prstDash val="solid"/>
            </a:ln>
          </c:spPr>
          <c:invertIfNegative val="0"/>
          <c:dLbls>
            <c:spPr>
              <a:noFill/>
              <a:ln w="25387">
                <a:noFill/>
              </a:ln>
            </c:spPr>
            <c:txPr>
              <a:bodyPr/>
              <a:lstStyle/>
              <a:p>
                <a:pPr>
                  <a:defRPr sz="1199" b="0" i="0" u="none" strike="noStrike" baseline="0">
                    <a:solidFill>
                      <a:srgbClr val="000000"/>
                    </a:solidFill>
                    <a:latin typeface="Arial Narrow"/>
                    <a:ea typeface="Arial Narrow"/>
                    <a:cs typeface="Arial Narrow"/>
                  </a:defRPr>
                </a:pPr>
                <a:endParaRPr lang="de-DE"/>
              </a:p>
            </c:txPr>
            <c:showLegendKey val="0"/>
            <c:showVal val="1"/>
            <c:showCatName val="0"/>
            <c:showSerName val="0"/>
            <c:showPercent val="0"/>
            <c:showBubbleSize val="0"/>
            <c:showLeaderLines val="0"/>
          </c:dLbls>
          <c:cat>
            <c:strRef>
              <c:f>Sheet1!$B$1:$C$1</c:f>
              <c:strCache>
                <c:ptCount val="2"/>
                <c:pt idx="0">
                  <c:v>ae Väter</c:v>
                </c:pt>
                <c:pt idx="1">
                  <c:v>ae Mütter</c:v>
                </c:pt>
              </c:strCache>
            </c:strRef>
          </c:cat>
          <c:val>
            <c:numRef>
              <c:f>Sheet1!$B$8:$C$8</c:f>
              <c:numCache>
                <c:formatCode>General</c:formatCode>
                <c:ptCount val="2"/>
                <c:pt idx="0">
                  <c:v>14.73</c:v>
                </c:pt>
                <c:pt idx="1">
                  <c:v>13.39</c:v>
                </c:pt>
              </c:numCache>
            </c:numRef>
          </c:val>
        </c:ser>
        <c:dLbls>
          <c:showLegendKey val="0"/>
          <c:showVal val="1"/>
          <c:showCatName val="0"/>
          <c:showSerName val="0"/>
          <c:showPercent val="0"/>
          <c:showBubbleSize val="0"/>
        </c:dLbls>
        <c:gapWidth val="150"/>
        <c:gapDepth val="0"/>
        <c:shape val="box"/>
        <c:axId val="173044224"/>
        <c:axId val="174024960"/>
        <c:axId val="0"/>
      </c:bar3DChart>
      <c:catAx>
        <c:axId val="173044224"/>
        <c:scaling>
          <c:orientation val="minMax"/>
        </c:scaling>
        <c:delete val="0"/>
        <c:axPos val="l"/>
        <c:numFmt formatCode="General" sourceLinked="1"/>
        <c:majorTickMark val="out"/>
        <c:minorTickMark val="none"/>
        <c:tickLblPos val="low"/>
        <c:spPr>
          <a:ln w="3173">
            <a:solidFill>
              <a:schemeClr val="tx1"/>
            </a:solidFill>
            <a:prstDash val="solid"/>
          </a:ln>
        </c:spPr>
        <c:txPr>
          <a:bodyPr rot="0" vert="horz"/>
          <a:lstStyle/>
          <a:p>
            <a:pPr>
              <a:defRPr sz="1199" b="0" i="0" u="none" strike="noStrike" baseline="0">
                <a:solidFill>
                  <a:srgbClr val="000000"/>
                </a:solidFill>
                <a:latin typeface="Arial Narrow"/>
                <a:ea typeface="Arial Narrow"/>
                <a:cs typeface="Arial Narrow"/>
              </a:defRPr>
            </a:pPr>
            <a:endParaRPr lang="de-DE"/>
          </a:p>
        </c:txPr>
        <c:crossAx val="174024960"/>
        <c:crosses val="autoZero"/>
        <c:auto val="1"/>
        <c:lblAlgn val="ctr"/>
        <c:lblOffset val="100"/>
        <c:tickLblSkip val="1"/>
        <c:tickMarkSkip val="1"/>
        <c:noMultiLvlLbl val="0"/>
      </c:catAx>
      <c:valAx>
        <c:axId val="174024960"/>
        <c:scaling>
          <c:orientation val="minMax"/>
        </c:scaling>
        <c:delete val="0"/>
        <c:axPos val="b"/>
        <c:majorGridlines>
          <c:spPr>
            <a:ln w="3173">
              <a:solidFill>
                <a:schemeClr val="tx1"/>
              </a:solidFill>
              <a:prstDash val="solid"/>
            </a:ln>
          </c:spPr>
        </c:majorGridlines>
        <c:numFmt formatCode="0%" sourceLinked="1"/>
        <c:majorTickMark val="out"/>
        <c:minorTickMark val="none"/>
        <c:tickLblPos val="nextTo"/>
        <c:spPr>
          <a:ln w="3173">
            <a:solidFill>
              <a:schemeClr val="tx1"/>
            </a:solidFill>
            <a:prstDash val="solid"/>
          </a:ln>
        </c:spPr>
        <c:txPr>
          <a:bodyPr rot="0" vert="horz"/>
          <a:lstStyle/>
          <a:p>
            <a:pPr>
              <a:defRPr sz="1199" b="0" i="0" u="none" strike="noStrike" baseline="0">
                <a:solidFill>
                  <a:srgbClr val="000000"/>
                </a:solidFill>
                <a:latin typeface="Arial Narrow"/>
                <a:ea typeface="Arial Narrow"/>
                <a:cs typeface="Arial Narrow"/>
              </a:defRPr>
            </a:pPr>
            <a:endParaRPr lang="de-DE"/>
          </a:p>
        </c:txPr>
        <c:crossAx val="173044224"/>
        <c:crosses val="autoZero"/>
        <c:crossBetween val="between"/>
      </c:valAx>
      <c:spPr>
        <a:noFill/>
        <a:ln w="25387">
          <a:noFill/>
        </a:ln>
      </c:spPr>
    </c:plotArea>
    <c:legend>
      <c:legendPos val="r"/>
      <c:layout>
        <c:manualLayout>
          <c:xMode val="edge"/>
          <c:yMode val="edge"/>
          <c:x val="0.88846641318124209"/>
          <c:y val="0.3009478672985782"/>
          <c:w val="0.10646387832699619"/>
          <c:h val="0.40047393364928913"/>
        </c:manualLayout>
      </c:layout>
      <c:overlay val="0"/>
      <c:spPr>
        <a:noFill/>
        <a:ln w="3173">
          <a:solidFill>
            <a:schemeClr val="tx1"/>
          </a:solidFill>
          <a:prstDash val="solid"/>
        </a:ln>
      </c:spPr>
      <c:txPr>
        <a:bodyPr/>
        <a:lstStyle/>
        <a:p>
          <a:pPr>
            <a:defRPr sz="1099" b="0" i="0" u="none" strike="noStrike" baseline="0">
              <a:solidFill>
                <a:srgbClr val="000000"/>
              </a:solidFill>
              <a:latin typeface="Arial Narrow"/>
              <a:ea typeface="Arial Narrow"/>
              <a:cs typeface="Arial Narrow"/>
            </a:defRPr>
          </a:pPr>
          <a:endParaRPr lang="de-DE"/>
        </a:p>
      </c:txPr>
    </c:legend>
    <c:plotVisOnly val="1"/>
    <c:dispBlanksAs val="gap"/>
    <c:showDLblsOverMax val="0"/>
  </c:chart>
  <c:spPr>
    <a:noFill/>
    <a:ln>
      <a:noFill/>
    </a:ln>
  </c:spPr>
  <c:txPr>
    <a:bodyPr/>
    <a:lstStyle/>
    <a:p>
      <a:pPr>
        <a:defRPr sz="1199" b="0" i="0" u="none" strike="noStrike" baseline="0">
          <a:solidFill>
            <a:srgbClr val="000000"/>
          </a:solidFill>
          <a:latin typeface="Arial Narrow"/>
          <a:ea typeface="Arial Narrow"/>
          <a:cs typeface="Arial Narrow"/>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189"/>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5942028985507245"/>
          <c:y val="0.12627986348122866"/>
          <c:w val="0.81159420289855078"/>
          <c:h val="0.76109215017064846"/>
        </c:manualLayout>
      </c:layout>
      <c:bar3DChart>
        <c:barDir val="bar"/>
        <c:grouping val="clustered"/>
        <c:varyColors val="0"/>
        <c:ser>
          <c:idx val="0"/>
          <c:order val="0"/>
          <c:tx>
            <c:strRef>
              <c:f>Tabelle1!$B$19</c:f>
              <c:strCache>
                <c:ptCount val="1"/>
                <c:pt idx="0">
                  <c:v>Alter der Kinder ae MÜTTER (Saar)</c:v>
                </c:pt>
              </c:strCache>
            </c:strRef>
          </c:tx>
          <c:spPr>
            <a:solidFill>
              <a:srgbClr val="9999FF"/>
            </a:solidFill>
            <a:ln w="17339">
              <a:solidFill>
                <a:srgbClr val="000000"/>
              </a:solidFill>
              <a:prstDash val="solid"/>
            </a:ln>
          </c:spPr>
          <c:invertIfNegative val="0"/>
          <c:cat>
            <c:strRef>
              <c:f>Tabelle1!$A$20:$A$25</c:f>
              <c:strCache>
                <c:ptCount val="6"/>
                <c:pt idx="0">
                  <c:v>unter 3 J.</c:v>
                </c:pt>
                <c:pt idx="1">
                  <c:v>3-5 J.</c:v>
                </c:pt>
                <c:pt idx="2">
                  <c:v>6-14 J.</c:v>
                </c:pt>
                <c:pt idx="3">
                  <c:v>15-17 J.</c:v>
                </c:pt>
                <c:pt idx="4">
                  <c:v>unter 18 J.</c:v>
                </c:pt>
                <c:pt idx="5">
                  <c:v>über 18</c:v>
                </c:pt>
              </c:strCache>
            </c:strRef>
          </c:cat>
          <c:val>
            <c:numRef>
              <c:f>Tabelle1!$B$20:$B$25</c:f>
              <c:numCache>
                <c:formatCode>0.00</c:formatCode>
                <c:ptCount val="6"/>
                <c:pt idx="0">
                  <c:v>0</c:v>
                </c:pt>
                <c:pt idx="1">
                  <c:v>0</c:v>
                </c:pt>
                <c:pt idx="2">
                  <c:v>37.04</c:v>
                </c:pt>
                <c:pt idx="3">
                  <c:v>0</c:v>
                </c:pt>
                <c:pt idx="4">
                  <c:v>62.96</c:v>
                </c:pt>
                <c:pt idx="5">
                  <c:v>40.74</c:v>
                </c:pt>
              </c:numCache>
            </c:numRef>
          </c:val>
        </c:ser>
        <c:ser>
          <c:idx val="1"/>
          <c:order val="1"/>
          <c:tx>
            <c:strRef>
              <c:f>Tabelle1!$C$19</c:f>
              <c:strCache>
                <c:ptCount val="1"/>
                <c:pt idx="0">
                  <c:v>Alter der Kinder ae VÄTER (Saar)</c:v>
                </c:pt>
              </c:strCache>
            </c:strRef>
          </c:tx>
          <c:spPr>
            <a:solidFill>
              <a:srgbClr val="993366"/>
            </a:solidFill>
            <a:ln w="17339">
              <a:solidFill>
                <a:srgbClr val="000000"/>
              </a:solidFill>
              <a:prstDash val="solid"/>
            </a:ln>
          </c:spPr>
          <c:invertIfNegative val="0"/>
          <c:cat>
            <c:strRef>
              <c:f>Tabelle1!$A$20:$A$25</c:f>
              <c:strCache>
                <c:ptCount val="6"/>
                <c:pt idx="0">
                  <c:v>unter 3 J.</c:v>
                </c:pt>
                <c:pt idx="1">
                  <c:v>3-5 J.</c:v>
                </c:pt>
                <c:pt idx="2">
                  <c:v>6-14 J.</c:v>
                </c:pt>
                <c:pt idx="3">
                  <c:v>15-17 J.</c:v>
                </c:pt>
                <c:pt idx="4">
                  <c:v>unter 18 J.</c:v>
                </c:pt>
                <c:pt idx="5">
                  <c:v>über 18</c:v>
                </c:pt>
              </c:strCache>
            </c:strRef>
          </c:cat>
          <c:val>
            <c:numRef>
              <c:f>Tabelle1!$C$20:$C$25</c:f>
              <c:numCache>
                <c:formatCode>0.00</c:formatCode>
                <c:ptCount val="6"/>
                <c:pt idx="0">
                  <c:v>37.5</c:v>
                </c:pt>
                <c:pt idx="1">
                  <c:v>50</c:v>
                </c:pt>
                <c:pt idx="2">
                  <c:v>25</c:v>
                </c:pt>
                <c:pt idx="3">
                  <c:v>62.5</c:v>
                </c:pt>
                <c:pt idx="4">
                  <c:v>37.5</c:v>
                </c:pt>
                <c:pt idx="5">
                  <c:v>50</c:v>
                </c:pt>
              </c:numCache>
            </c:numRef>
          </c:val>
        </c:ser>
        <c:dLbls>
          <c:showLegendKey val="0"/>
          <c:showVal val="0"/>
          <c:showCatName val="0"/>
          <c:showSerName val="0"/>
          <c:showPercent val="0"/>
          <c:showBubbleSize val="0"/>
        </c:dLbls>
        <c:gapWidth val="150"/>
        <c:shape val="box"/>
        <c:axId val="172899840"/>
        <c:axId val="174026688"/>
        <c:axId val="0"/>
      </c:bar3DChart>
      <c:catAx>
        <c:axId val="172899840"/>
        <c:scaling>
          <c:orientation val="minMax"/>
        </c:scaling>
        <c:delete val="0"/>
        <c:axPos val="l"/>
        <c:numFmt formatCode="General" sourceLinked="1"/>
        <c:majorTickMark val="out"/>
        <c:minorTickMark val="none"/>
        <c:tickLblPos val="low"/>
        <c:spPr>
          <a:ln w="4335">
            <a:solidFill>
              <a:srgbClr val="000000"/>
            </a:solidFill>
            <a:prstDash val="solid"/>
          </a:ln>
        </c:spPr>
        <c:txPr>
          <a:bodyPr rot="0" vert="horz"/>
          <a:lstStyle/>
          <a:p>
            <a:pPr>
              <a:defRPr sz="1365" b="0" i="0" u="none" strike="noStrike" baseline="0">
                <a:solidFill>
                  <a:srgbClr val="000000"/>
                </a:solidFill>
                <a:latin typeface="Arial"/>
                <a:ea typeface="Arial"/>
                <a:cs typeface="Arial"/>
              </a:defRPr>
            </a:pPr>
            <a:endParaRPr lang="de-DE"/>
          </a:p>
        </c:txPr>
        <c:crossAx val="174026688"/>
        <c:crosses val="autoZero"/>
        <c:auto val="1"/>
        <c:lblAlgn val="ctr"/>
        <c:lblOffset val="100"/>
        <c:tickLblSkip val="1"/>
        <c:tickMarkSkip val="1"/>
        <c:noMultiLvlLbl val="0"/>
      </c:catAx>
      <c:valAx>
        <c:axId val="174026688"/>
        <c:scaling>
          <c:orientation val="minMax"/>
        </c:scaling>
        <c:delete val="0"/>
        <c:axPos val="b"/>
        <c:majorGridlines>
          <c:spPr>
            <a:ln w="4335">
              <a:solidFill>
                <a:srgbClr val="000000"/>
              </a:solidFill>
              <a:prstDash val="solid"/>
            </a:ln>
          </c:spPr>
        </c:majorGridlines>
        <c:numFmt formatCode="0" sourceLinked="0"/>
        <c:majorTickMark val="out"/>
        <c:minorTickMark val="none"/>
        <c:tickLblPos val="nextTo"/>
        <c:spPr>
          <a:ln w="4335">
            <a:solidFill>
              <a:srgbClr val="000000"/>
            </a:solidFill>
            <a:prstDash val="solid"/>
          </a:ln>
        </c:spPr>
        <c:txPr>
          <a:bodyPr rot="0" vert="horz"/>
          <a:lstStyle/>
          <a:p>
            <a:pPr>
              <a:defRPr sz="1365" b="0" i="0" u="none" strike="noStrike" baseline="0">
                <a:solidFill>
                  <a:srgbClr val="000000"/>
                </a:solidFill>
                <a:latin typeface="Arial"/>
                <a:ea typeface="Arial"/>
                <a:cs typeface="Arial"/>
              </a:defRPr>
            </a:pPr>
            <a:endParaRPr lang="de-DE"/>
          </a:p>
        </c:txPr>
        <c:crossAx val="172899840"/>
        <c:crosses val="autoZero"/>
        <c:crossBetween val="between"/>
      </c:valAx>
      <c:spPr>
        <a:noFill/>
        <a:ln w="34677">
          <a:noFill/>
        </a:ln>
      </c:spPr>
    </c:plotArea>
    <c:legend>
      <c:legendPos val="t"/>
      <c:layout>
        <c:manualLayout>
          <c:xMode val="edge"/>
          <c:yMode val="edge"/>
          <c:x val="4.7619047619047616E-2"/>
          <c:y val="1.0238907849829351E-2"/>
          <c:w val="0.90269151138716353"/>
          <c:h val="8.191126279863481E-2"/>
        </c:manualLayout>
      </c:layout>
      <c:overlay val="0"/>
      <c:spPr>
        <a:solidFill>
          <a:srgbClr val="FFFFFF"/>
        </a:solidFill>
        <a:ln w="4335">
          <a:solidFill>
            <a:srgbClr val="000000"/>
          </a:solidFill>
          <a:prstDash val="solid"/>
        </a:ln>
      </c:spPr>
      <c:txPr>
        <a:bodyPr/>
        <a:lstStyle/>
        <a:p>
          <a:pPr>
            <a:defRPr sz="1256" b="0" i="0" u="none" strike="noStrike" baseline="0">
              <a:solidFill>
                <a:srgbClr val="000000"/>
              </a:solidFill>
              <a:latin typeface="Arial"/>
              <a:ea typeface="Arial"/>
              <a:cs typeface="Arial"/>
            </a:defRPr>
          </a:pPr>
          <a:endParaRPr lang="de-DE"/>
        </a:p>
      </c:txPr>
    </c:legend>
    <c:plotVisOnly val="1"/>
    <c:dispBlanksAs val="gap"/>
    <c:showDLblsOverMax val="0"/>
  </c:chart>
  <c:spPr>
    <a:solidFill>
      <a:srgbClr val="FFFFFF"/>
    </a:solidFill>
    <a:ln w="4335">
      <a:solidFill>
        <a:srgbClr val="000000"/>
      </a:solidFill>
      <a:prstDash val="solid"/>
    </a:ln>
  </c:spPr>
  <c:txPr>
    <a:bodyPr/>
    <a:lstStyle/>
    <a:p>
      <a:pPr>
        <a:defRPr sz="1365" b="0" i="0" u="none" strike="noStrike" baseline="0">
          <a:solidFill>
            <a:srgbClr val="000000"/>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5517241379310341E-2"/>
          <c:y val="0.1492842535787321"/>
          <c:w val="0.90068965517241384"/>
          <c:h val="0.71574642126789367"/>
        </c:manualLayout>
      </c:layout>
      <c:bar3DChart>
        <c:barDir val="col"/>
        <c:grouping val="clustered"/>
        <c:varyColors val="0"/>
        <c:ser>
          <c:idx val="0"/>
          <c:order val="0"/>
          <c:tx>
            <c:strRef>
              <c:f>Sheet1!$A$2</c:f>
              <c:strCache>
                <c:ptCount val="1"/>
                <c:pt idx="0">
                  <c:v>ae Väter</c:v>
                </c:pt>
              </c:strCache>
            </c:strRef>
          </c:tx>
          <c:spPr>
            <a:solidFill>
              <a:schemeClr val="accent1"/>
            </a:solidFill>
            <a:ln w="12699">
              <a:solidFill>
                <a:schemeClr val="tx1"/>
              </a:solidFill>
              <a:prstDash val="solid"/>
            </a:ln>
          </c:spPr>
          <c:invertIfNegative val="0"/>
          <c:cat>
            <c:strRef>
              <c:f>Sheet1!$B$1:$E$1</c:f>
              <c:strCache>
                <c:ptCount val="4"/>
                <c:pt idx="0">
                  <c:v>Schule</c:v>
                </c:pt>
                <c:pt idx="1">
                  <c:v>Freizeit</c:v>
                </c:pt>
                <c:pt idx="2">
                  <c:v>Familie</c:v>
                </c:pt>
                <c:pt idx="3">
                  <c:v>Gesamt</c:v>
                </c:pt>
              </c:strCache>
            </c:strRef>
          </c:cat>
          <c:val>
            <c:numRef>
              <c:f>Sheet1!$B$2:$E$2</c:f>
              <c:numCache>
                <c:formatCode>General</c:formatCode>
                <c:ptCount val="4"/>
                <c:pt idx="0">
                  <c:v>105.54</c:v>
                </c:pt>
                <c:pt idx="1">
                  <c:v>107.02</c:v>
                </c:pt>
                <c:pt idx="2">
                  <c:v>101.9</c:v>
                </c:pt>
                <c:pt idx="3">
                  <c:v>105.1</c:v>
                </c:pt>
              </c:numCache>
            </c:numRef>
          </c:val>
        </c:ser>
        <c:ser>
          <c:idx val="1"/>
          <c:order val="1"/>
          <c:tx>
            <c:strRef>
              <c:f>Sheet1!$A$3</c:f>
              <c:strCache>
                <c:ptCount val="1"/>
                <c:pt idx="0">
                  <c:v>ae Mütter</c:v>
                </c:pt>
              </c:strCache>
            </c:strRef>
          </c:tx>
          <c:spPr>
            <a:solidFill>
              <a:schemeClr val="accent2"/>
            </a:solidFill>
            <a:ln w="12699">
              <a:solidFill>
                <a:schemeClr val="tx1"/>
              </a:solidFill>
              <a:prstDash val="solid"/>
            </a:ln>
          </c:spPr>
          <c:invertIfNegative val="0"/>
          <c:cat>
            <c:strRef>
              <c:f>Sheet1!$B$1:$E$1</c:f>
              <c:strCache>
                <c:ptCount val="4"/>
                <c:pt idx="0">
                  <c:v>Schule</c:v>
                </c:pt>
                <c:pt idx="1">
                  <c:v>Freizeit</c:v>
                </c:pt>
                <c:pt idx="2">
                  <c:v>Familie</c:v>
                </c:pt>
                <c:pt idx="3">
                  <c:v>Gesamt</c:v>
                </c:pt>
              </c:strCache>
            </c:strRef>
          </c:cat>
          <c:val>
            <c:numRef>
              <c:f>Sheet1!$B$3:$E$3</c:f>
              <c:numCache>
                <c:formatCode>General</c:formatCode>
                <c:ptCount val="4"/>
                <c:pt idx="0">
                  <c:v>107.65</c:v>
                </c:pt>
                <c:pt idx="1">
                  <c:v>106.5</c:v>
                </c:pt>
                <c:pt idx="2">
                  <c:v>106.15</c:v>
                </c:pt>
                <c:pt idx="3">
                  <c:v>107.66</c:v>
                </c:pt>
              </c:numCache>
            </c:numRef>
          </c:val>
        </c:ser>
        <c:ser>
          <c:idx val="2"/>
          <c:order val="2"/>
          <c:tx>
            <c:strRef>
              <c:f>Sheet1!$A$4</c:f>
              <c:strCache>
                <c:ptCount val="1"/>
                <c:pt idx="0">
                  <c:v>Zwei-Eltern-F.</c:v>
                </c:pt>
              </c:strCache>
            </c:strRef>
          </c:tx>
          <c:spPr>
            <a:solidFill>
              <a:schemeClr val="hlink"/>
            </a:solidFill>
            <a:ln w="12699">
              <a:solidFill>
                <a:schemeClr val="tx1"/>
              </a:solidFill>
              <a:prstDash val="solid"/>
            </a:ln>
          </c:spPr>
          <c:invertIfNegative val="0"/>
          <c:cat>
            <c:strRef>
              <c:f>Sheet1!$B$1:$E$1</c:f>
              <c:strCache>
                <c:ptCount val="4"/>
                <c:pt idx="0">
                  <c:v>Schule</c:v>
                </c:pt>
                <c:pt idx="1">
                  <c:v>Freizeit</c:v>
                </c:pt>
                <c:pt idx="2">
                  <c:v>Familie</c:v>
                </c:pt>
                <c:pt idx="3">
                  <c:v>Gesamt</c:v>
                </c:pt>
              </c:strCache>
            </c:strRef>
          </c:cat>
          <c:val>
            <c:numRef>
              <c:f>Sheet1!$B$4:$E$4</c:f>
              <c:numCache>
                <c:formatCode>General</c:formatCode>
                <c:ptCount val="4"/>
                <c:pt idx="0">
                  <c:v>105.56</c:v>
                </c:pt>
                <c:pt idx="1">
                  <c:v>106.3</c:v>
                </c:pt>
                <c:pt idx="2">
                  <c:v>105.17</c:v>
                </c:pt>
                <c:pt idx="3">
                  <c:v>106.29</c:v>
                </c:pt>
              </c:numCache>
            </c:numRef>
          </c:val>
        </c:ser>
        <c:dLbls>
          <c:showLegendKey val="0"/>
          <c:showVal val="0"/>
          <c:showCatName val="0"/>
          <c:showSerName val="0"/>
          <c:showPercent val="0"/>
          <c:showBubbleSize val="0"/>
        </c:dLbls>
        <c:gapWidth val="150"/>
        <c:gapDepth val="0"/>
        <c:shape val="box"/>
        <c:axId val="173045248"/>
        <c:axId val="174028416"/>
        <c:axId val="0"/>
      </c:bar3DChart>
      <c:catAx>
        <c:axId val="173045248"/>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2075" b="1" i="0" u="none" strike="noStrike" baseline="0">
                <a:solidFill>
                  <a:schemeClr val="tx1"/>
                </a:solidFill>
                <a:latin typeface="Arial Narrow"/>
                <a:ea typeface="Arial Narrow"/>
                <a:cs typeface="Arial Narrow"/>
              </a:defRPr>
            </a:pPr>
            <a:endParaRPr lang="de-DE"/>
          </a:p>
        </c:txPr>
        <c:crossAx val="174028416"/>
        <c:crossesAt val="100"/>
        <c:auto val="1"/>
        <c:lblAlgn val="ctr"/>
        <c:lblOffset val="100"/>
        <c:tickLblSkip val="1"/>
        <c:tickMarkSkip val="1"/>
        <c:noMultiLvlLbl val="0"/>
      </c:catAx>
      <c:valAx>
        <c:axId val="174028416"/>
        <c:scaling>
          <c:orientation val="minMax"/>
          <c:max val="110"/>
          <c:min val="100"/>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2075" b="1" i="0" u="none" strike="noStrike" baseline="0">
                <a:solidFill>
                  <a:schemeClr val="tx1"/>
                </a:solidFill>
                <a:latin typeface="Arial Narrow"/>
                <a:ea typeface="Arial Narrow"/>
                <a:cs typeface="Arial Narrow"/>
              </a:defRPr>
            </a:pPr>
            <a:endParaRPr lang="de-DE"/>
          </a:p>
        </c:txPr>
        <c:crossAx val="173045248"/>
        <c:crosses val="autoZero"/>
        <c:crossBetween val="between"/>
        <c:majorUnit val="2"/>
      </c:valAx>
      <c:spPr>
        <a:noFill/>
        <a:ln w="25398">
          <a:noFill/>
        </a:ln>
      </c:spPr>
    </c:plotArea>
    <c:legend>
      <c:legendPos val="t"/>
      <c:layout>
        <c:manualLayout>
          <c:xMode val="edge"/>
          <c:yMode val="edge"/>
          <c:x val="0.18206896551724139"/>
          <c:y val="6.1349693251533744E-3"/>
          <c:w val="0.63586206896551722"/>
          <c:h val="8.7934560327198361E-2"/>
        </c:manualLayout>
      </c:layout>
      <c:overlay val="0"/>
      <c:spPr>
        <a:noFill/>
        <a:ln w="3175">
          <a:solidFill>
            <a:schemeClr val="tx1"/>
          </a:solidFill>
          <a:prstDash val="solid"/>
        </a:ln>
      </c:spPr>
      <c:txPr>
        <a:bodyPr/>
        <a:lstStyle/>
        <a:p>
          <a:pPr>
            <a:defRPr sz="1905" b="1" i="0" u="none" strike="noStrike" baseline="0">
              <a:solidFill>
                <a:schemeClr val="tx1"/>
              </a:solidFill>
              <a:latin typeface="Arial Narrow"/>
              <a:ea typeface="Arial Narrow"/>
              <a:cs typeface="Arial Narrow"/>
            </a:defRPr>
          </a:pPr>
          <a:endParaRPr lang="de-DE"/>
        </a:p>
      </c:txPr>
    </c:legend>
    <c:plotVisOnly val="1"/>
    <c:dispBlanksAs val="gap"/>
    <c:showDLblsOverMax val="0"/>
  </c:chart>
  <c:spPr>
    <a:noFill/>
    <a:ln>
      <a:noFill/>
    </a:ln>
  </c:spPr>
  <c:txPr>
    <a:bodyPr/>
    <a:lstStyle/>
    <a:p>
      <a:pPr>
        <a:defRPr sz="2075"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4126984126984133E-2"/>
          <c:y val="2.1582733812949641E-2"/>
          <c:w val="0.9"/>
          <c:h val="0.83932853717026379"/>
        </c:manualLayout>
      </c:layout>
      <c:bar3DChart>
        <c:barDir val="col"/>
        <c:grouping val="clustered"/>
        <c:varyColors val="0"/>
        <c:ser>
          <c:idx val="0"/>
          <c:order val="0"/>
          <c:tx>
            <c:strRef>
              <c:f>Sheet1!$A$2</c:f>
              <c:strCache>
                <c:ptCount val="1"/>
                <c:pt idx="0">
                  <c:v>ae Väter</c:v>
                </c:pt>
              </c:strCache>
            </c:strRef>
          </c:tx>
          <c:spPr>
            <a:solidFill>
              <a:schemeClr val="accent1"/>
            </a:solidFill>
            <a:ln w="7408">
              <a:solidFill>
                <a:schemeClr val="tx1"/>
              </a:solidFill>
              <a:prstDash val="solid"/>
            </a:ln>
          </c:spPr>
          <c:invertIfNegative val="0"/>
          <c:cat>
            <c:strRef>
              <c:f>Sheet1!$B$1:$B$1</c:f>
              <c:strCache>
                <c:ptCount val="1"/>
                <c:pt idx="0">
                  <c:v>Schule</c:v>
                </c:pt>
              </c:strCache>
            </c:strRef>
          </c:cat>
          <c:val>
            <c:numRef>
              <c:f>Sheet1!$B$2:$B$2</c:f>
              <c:numCache>
                <c:formatCode>General</c:formatCode>
                <c:ptCount val="1"/>
                <c:pt idx="0">
                  <c:v>105.54</c:v>
                </c:pt>
              </c:numCache>
            </c:numRef>
          </c:val>
        </c:ser>
        <c:ser>
          <c:idx val="1"/>
          <c:order val="1"/>
          <c:tx>
            <c:strRef>
              <c:f>Sheet1!$A$3</c:f>
              <c:strCache>
                <c:ptCount val="1"/>
                <c:pt idx="0">
                  <c:v>ae Mütter</c:v>
                </c:pt>
              </c:strCache>
            </c:strRef>
          </c:tx>
          <c:spPr>
            <a:solidFill>
              <a:schemeClr val="accent2"/>
            </a:solidFill>
            <a:ln w="7408">
              <a:solidFill>
                <a:schemeClr val="tx1"/>
              </a:solidFill>
              <a:prstDash val="solid"/>
            </a:ln>
          </c:spPr>
          <c:invertIfNegative val="0"/>
          <c:cat>
            <c:strRef>
              <c:f>Sheet1!$B$1:$B$1</c:f>
              <c:strCache>
                <c:ptCount val="1"/>
                <c:pt idx="0">
                  <c:v>Schule</c:v>
                </c:pt>
              </c:strCache>
            </c:strRef>
          </c:cat>
          <c:val>
            <c:numRef>
              <c:f>Sheet1!$B$3:$B$3</c:f>
              <c:numCache>
                <c:formatCode>General</c:formatCode>
                <c:ptCount val="1"/>
                <c:pt idx="0">
                  <c:v>107.65</c:v>
                </c:pt>
              </c:numCache>
            </c:numRef>
          </c:val>
        </c:ser>
        <c:ser>
          <c:idx val="2"/>
          <c:order val="2"/>
          <c:tx>
            <c:strRef>
              <c:f>Sheet1!$A$4</c:f>
              <c:strCache>
                <c:ptCount val="1"/>
                <c:pt idx="0">
                  <c:v>Zwei-Eltern-F.</c:v>
                </c:pt>
              </c:strCache>
            </c:strRef>
          </c:tx>
          <c:spPr>
            <a:solidFill>
              <a:schemeClr val="hlink"/>
            </a:solidFill>
            <a:ln w="7408">
              <a:solidFill>
                <a:schemeClr val="tx1"/>
              </a:solidFill>
              <a:prstDash val="solid"/>
            </a:ln>
          </c:spPr>
          <c:invertIfNegative val="0"/>
          <c:cat>
            <c:strRef>
              <c:f>Sheet1!$B$1:$B$1</c:f>
              <c:strCache>
                <c:ptCount val="1"/>
                <c:pt idx="0">
                  <c:v>Schule</c:v>
                </c:pt>
              </c:strCache>
            </c:strRef>
          </c:cat>
          <c:val>
            <c:numRef>
              <c:f>Sheet1!$B$4:$B$4</c:f>
              <c:numCache>
                <c:formatCode>General</c:formatCode>
                <c:ptCount val="1"/>
                <c:pt idx="0">
                  <c:v>105.56</c:v>
                </c:pt>
              </c:numCache>
            </c:numRef>
          </c:val>
        </c:ser>
        <c:dLbls>
          <c:showLegendKey val="0"/>
          <c:showVal val="0"/>
          <c:showCatName val="0"/>
          <c:showSerName val="0"/>
          <c:showPercent val="0"/>
          <c:showBubbleSize val="0"/>
        </c:dLbls>
        <c:gapWidth val="150"/>
        <c:gapDepth val="0"/>
        <c:shape val="box"/>
        <c:axId val="172898304"/>
        <c:axId val="174030144"/>
        <c:axId val="0"/>
      </c:bar3DChart>
      <c:catAx>
        <c:axId val="172898304"/>
        <c:scaling>
          <c:orientation val="minMax"/>
        </c:scaling>
        <c:delete val="0"/>
        <c:axPos val="b"/>
        <c:numFmt formatCode="General" sourceLinked="1"/>
        <c:majorTickMark val="out"/>
        <c:minorTickMark val="none"/>
        <c:tickLblPos val="low"/>
        <c:spPr>
          <a:ln w="1852">
            <a:solidFill>
              <a:schemeClr val="tx1"/>
            </a:solidFill>
            <a:prstDash val="solid"/>
          </a:ln>
        </c:spPr>
        <c:txPr>
          <a:bodyPr rot="0" vert="horz"/>
          <a:lstStyle/>
          <a:p>
            <a:pPr>
              <a:defRPr sz="1050" b="1" i="0" u="none" strike="noStrike" baseline="0">
                <a:solidFill>
                  <a:schemeClr val="tx1"/>
                </a:solidFill>
                <a:latin typeface="Arial Narrow"/>
                <a:ea typeface="Arial Narrow"/>
                <a:cs typeface="Arial Narrow"/>
              </a:defRPr>
            </a:pPr>
            <a:endParaRPr lang="de-DE"/>
          </a:p>
        </c:txPr>
        <c:crossAx val="174030144"/>
        <c:crossesAt val="100"/>
        <c:auto val="1"/>
        <c:lblAlgn val="ctr"/>
        <c:lblOffset val="100"/>
        <c:tickLblSkip val="1"/>
        <c:tickMarkSkip val="1"/>
        <c:noMultiLvlLbl val="0"/>
      </c:catAx>
      <c:valAx>
        <c:axId val="174030144"/>
        <c:scaling>
          <c:orientation val="minMax"/>
          <c:max val="110"/>
          <c:min val="100"/>
        </c:scaling>
        <c:delete val="0"/>
        <c:axPos val="l"/>
        <c:majorGridlines>
          <c:spPr>
            <a:ln w="1852">
              <a:solidFill>
                <a:schemeClr val="tx1"/>
              </a:solidFill>
              <a:prstDash val="solid"/>
            </a:ln>
          </c:spPr>
        </c:majorGridlines>
        <c:numFmt formatCode="General" sourceLinked="1"/>
        <c:majorTickMark val="out"/>
        <c:minorTickMark val="none"/>
        <c:tickLblPos val="nextTo"/>
        <c:spPr>
          <a:ln w="1852">
            <a:solidFill>
              <a:schemeClr val="tx1"/>
            </a:solidFill>
            <a:prstDash val="solid"/>
          </a:ln>
        </c:spPr>
        <c:txPr>
          <a:bodyPr rot="0" vert="horz"/>
          <a:lstStyle/>
          <a:p>
            <a:pPr>
              <a:defRPr sz="1050" b="1" i="0" u="none" strike="noStrike" baseline="0">
                <a:solidFill>
                  <a:schemeClr val="tx1"/>
                </a:solidFill>
                <a:latin typeface="Arial Narrow"/>
                <a:ea typeface="Arial Narrow"/>
                <a:cs typeface="Arial Narrow"/>
              </a:defRPr>
            </a:pPr>
            <a:endParaRPr lang="de-DE"/>
          </a:p>
        </c:txPr>
        <c:crossAx val="172898304"/>
        <c:crosses val="autoZero"/>
        <c:crossBetween val="between"/>
        <c:majorUnit val="2"/>
      </c:valAx>
      <c:spPr>
        <a:noFill/>
        <a:ln w="14816">
          <a:noFill/>
        </a:ln>
      </c:spPr>
    </c:plotArea>
    <c:plotVisOnly val="1"/>
    <c:dispBlanksAs val="gap"/>
    <c:showDLblsOverMax val="0"/>
  </c:chart>
  <c:spPr>
    <a:noFill/>
    <a:ln>
      <a:noFill/>
    </a:ln>
  </c:spPr>
  <c:txPr>
    <a:bodyPr/>
    <a:lstStyle/>
    <a:p>
      <a:pPr>
        <a:defRPr sz="1050"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2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606060606060606"/>
          <c:y val="2.1582733812949641E-2"/>
          <c:w val="0.86363636363636365"/>
          <c:h val="0.88968824940047964"/>
        </c:manualLayout>
      </c:layout>
      <c:bar3DChart>
        <c:barDir val="col"/>
        <c:grouping val="clustered"/>
        <c:varyColors val="0"/>
        <c:ser>
          <c:idx val="0"/>
          <c:order val="0"/>
          <c:tx>
            <c:strRef>
              <c:f>Sheet1!$A$2</c:f>
              <c:strCache>
                <c:ptCount val="1"/>
                <c:pt idx="0">
                  <c:v>ae Väter</c:v>
                </c:pt>
              </c:strCache>
            </c:strRef>
          </c:tx>
          <c:spPr>
            <a:solidFill>
              <a:schemeClr val="accent1"/>
            </a:solidFill>
            <a:ln w="13045">
              <a:solidFill>
                <a:schemeClr val="tx1"/>
              </a:solidFill>
              <a:prstDash val="solid"/>
            </a:ln>
          </c:spPr>
          <c:invertIfNegative val="0"/>
          <c:cat>
            <c:strRef>
              <c:f>Sheet1!$B$1:$B$1</c:f>
              <c:strCache>
                <c:ptCount val="1"/>
                <c:pt idx="0">
                  <c:v>Freizeit</c:v>
                </c:pt>
              </c:strCache>
            </c:strRef>
          </c:cat>
          <c:val>
            <c:numRef>
              <c:f>Sheet1!$B$2:$B$2</c:f>
              <c:numCache>
                <c:formatCode>General</c:formatCode>
                <c:ptCount val="1"/>
                <c:pt idx="0">
                  <c:v>107.02</c:v>
                </c:pt>
              </c:numCache>
            </c:numRef>
          </c:val>
        </c:ser>
        <c:ser>
          <c:idx val="1"/>
          <c:order val="1"/>
          <c:tx>
            <c:strRef>
              <c:f>Sheet1!$A$3</c:f>
              <c:strCache>
                <c:ptCount val="1"/>
                <c:pt idx="0">
                  <c:v>ae Mütter</c:v>
                </c:pt>
              </c:strCache>
            </c:strRef>
          </c:tx>
          <c:spPr>
            <a:solidFill>
              <a:schemeClr val="accent2"/>
            </a:solidFill>
            <a:ln w="13045">
              <a:solidFill>
                <a:schemeClr val="tx1"/>
              </a:solidFill>
              <a:prstDash val="solid"/>
            </a:ln>
          </c:spPr>
          <c:invertIfNegative val="0"/>
          <c:cat>
            <c:strRef>
              <c:f>Sheet1!$B$1:$B$1</c:f>
              <c:strCache>
                <c:ptCount val="1"/>
                <c:pt idx="0">
                  <c:v>Freizeit</c:v>
                </c:pt>
              </c:strCache>
            </c:strRef>
          </c:cat>
          <c:val>
            <c:numRef>
              <c:f>Sheet1!$B$3:$B$3</c:f>
              <c:numCache>
                <c:formatCode>General</c:formatCode>
                <c:ptCount val="1"/>
                <c:pt idx="0">
                  <c:v>106.5</c:v>
                </c:pt>
              </c:numCache>
            </c:numRef>
          </c:val>
        </c:ser>
        <c:ser>
          <c:idx val="2"/>
          <c:order val="2"/>
          <c:tx>
            <c:strRef>
              <c:f>Sheet1!$A$4</c:f>
              <c:strCache>
                <c:ptCount val="1"/>
                <c:pt idx="0">
                  <c:v>Zwei-Eltern-F.</c:v>
                </c:pt>
              </c:strCache>
            </c:strRef>
          </c:tx>
          <c:spPr>
            <a:solidFill>
              <a:schemeClr val="hlink"/>
            </a:solidFill>
            <a:ln w="13045">
              <a:solidFill>
                <a:schemeClr val="tx1"/>
              </a:solidFill>
              <a:prstDash val="solid"/>
            </a:ln>
          </c:spPr>
          <c:invertIfNegative val="0"/>
          <c:cat>
            <c:strRef>
              <c:f>Sheet1!$B$1:$B$1</c:f>
              <c:strCache>
                <c:ptCount val="1"/>
                <c:pt idx="0">
                  <c:v>Freizeit</c:v>
                </c:pt>
              </c:strCache>
            </c:strRef>
          </c:cat>
          <c:val>
            <c:numRef>
              <c:f>Sheet1!$B$4:$B$4</c:f>
              <c:numCache>
                <c:formatCode>General</c:formatCode>
                <c:ptCount val="1"/>
                <c:pt idx="0">
                  <c:v>106.3</c:v>
                </c:pt>
              </c:numCache>
            </c:numRef>
          </c:val>
        </c:ser>
        <c:dLbls>
          <c:showLegendKey val="0"/>
          <c:showVal val="0"/>
          <c:showCatName val="0"/>
          <c:showSerName val="0"/>
          <c:showPercent val="0"/>
          <c:showBubbleSize val="0"/>
        </c:dLbls>
        <c:gapWidth val="150"/>
        <c:gapDepth val="0"/>
        <c:shape val="box"/>
        <c:axId val="172899328"/>
        <c:axId val="191276160"/>
        <c:axId val="0"/>
      </c:bar3DChart>
      <c:catAx>
        <c:axId val="172899328"/>
        <c:scaling>
          <c:orientation val="minMax"/>
        </c:scaling>
        <c:delete val="0"/>
        <c:axPos val="b"/>
        <c:numFmt formatCode="General" sourceLinked="1"/>
        <c:majorTickMark val="out"/>
        <c:minorTickMark val="none"/>
        <c:tickLblPos val="low"/>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91276160"/>
        <c:crossesAt val="100"/>
        <c:auto val="1"/>
        <c:lblAlgn val="ctr"/>
        <c:lblOffset val="100"/>
        <c:tickLblSkip val="1"/>
        <c:tickMarkSkip val="1"/>
        <c:noMultiLvlLbl val="0"/>
      </c:catAx>
      <c:valAx>
        <c:axId val="191276160"/>
        <c:scaling>
          <c:orientation val="minMax"/>
          <c:max val="110"/>
          <c:min val="100"/>
        </c:scaling>
        <c:delete val="0"/>
        <c:axPos val="l"/>
        <c:majorGridlines>
          <c:spPr>
            <a:ln w="3261">
              <a:solidFill>
                <a:schemeClr val="tx1"/>
              </a:solidFill>
              <a:prstDash val="solid"/>
            </a:ln>
          </c:spPr>
        </c:majorGridlines>
        <c:numFmt formatCode="General" sourceLinked="1"/>
        <c:majorTickMark val="out"/>
        <c:minorTickMark val="none"/>
        <c:tickLblPos val="nextTo"/>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72899328"/>
        <c:crosses val="autoZero"/>
        <c:crossBetween val="between"/>
        <c:majorUnit val="2"/>
      </c:valAx>
      <c:spPr>
        <a:noFill/>
        <a:ln w="26091">
          <a:noFill/>
        </a:ln>
      </c:spPr>
    </c:plotArea>
    <c:plotVisOnly val="1"/>
    <c:dispBlanksAs val="gap"/>
    <c:showDLblsOverMax val="0"/>
  </c:chart>
  <c:spPr>
    <a:noFill/>
    <a:ln>
      <a:noFill/>
    </a:ln>
  </c:spPr>
  <c:txPr>
    <a:bodyPr/>
    <a:lstStyle/>
    <a:p>
      <a:pPr>
        <a:defRPr sz="976"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2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606060606060606"/>
          <c:y val="2.1582733812949641E-2"/>
          <c:w val="0.86363636363636365"/>
          <c:h val="0.88968824940047964"/>
        </c:manualLayout>
      </c:layout>
      <c:bar3DChart>
        <c:barDir val="col"/>
        <c:grouping val="clustered"/>
        <c:varyColors val="0"/>
        <c:ser>
          <c:idx val="0"/>
          <c:order val="0"/>
          <c:tx>
            <c:strRef>
              <c:f>Sheet1!$A$2</c:f>
              <c:strCache>
                <c:ptCount val="1"/>
                <c:pt idx="0">
                  <c:v>ae Väter</c:v>
                </c:pt>
              </c:strCache>
            </c:strRef>
          </c:tx>
          <c:spPr>
            <a:solidFill>
              <a:schemeClr val="accent1"/>
            </a:solidFill>
            <a:ln w="13045">
              <a:solidFill>
                <a:schemeClr val="tx1"/>
              </a:solidFill>
              <a:prstDash val="solid"/>
            </a:ln>
          </c:spPr>
          <c:invertIfNegative val="0"/>
          <c:cat>
            <c:strRef>
              <c:f>Sheet1!$B$1:$B$1</c:f>
              <c:strCache>
                <c:ptCount val="1"/>
                <c:pt idx="0">
                  <c:v>Familie</c:v>
                </c:pt>
              </c:strCache>
            </c:strRef>
          </c:cat>
          <c:val>
            <c:numRef>
              <c:f>Sheet1!$B$2:$B$2</c:f>
              <c:numCache>
                <c:formatCode>General</c:formatCode>
                <c:ptCount val="1"/>
                <c:pt idx="0">
                  <c:v>101.9</c:v>
                </c:pt>
              </c:numCache>
            </c:numRef>
          </c:val>
        </c:ser>
        <c:ser>
          <c:idx val="1"/>
          <c:order val="1"/>
          <c:tx>
            <c:strRef>
              <c:f>Sheet1!$A$3</c:f>
              <c:strCache>
                <c:ptCount val="1"/>
                <c:pt idx="0">
                  <c:v>ae Mütter</c:v>
                </c:pt>
              </c:strCache>
            </c:strRef>
          </c:tx>
          <c:spPr>
            <a:solidFill>
              <a:schemeClr val="accent2"/>
            </a:solidFill>
            <a:ln w="13045">
              <a:solidFill>
                <a:schemeClr val="tx1"/>
              </a:solidFill>
              <a:prstDash val="solid"/>
            </a:ln>
          </c:spPr>
          <c:invertIfNegative val="0"/>
          <c:cat>
            <c:strRef>
              <c:f>Sheet1!$B$1:$B$1</c:f>
              <c:strCache>
                <c:ptCount val="1"/>
                <c:pt idx="0">
                  <c:v>Familie</c:v>
                </c:pt>
              </c:strCache>
            </c:strRef>
          </c:cat>
          <c:val>
            <c:numRef>
              <c:f>Sheet1!$B$3:$B$3</c:f>
              <c:numCache>
                <c:formatCode>General</c:formatCode>
                <c:ptCount val="1"/>
                <c:pt idx="0">
                  <c:v>106.15</c:v>
                </c:pt>
              </c:numCache>
            </c:numRef>
          </c:val>
        </c:ser>
        <c:ser>
          <c:idx val="2"/>
          <c:order val="2"/>
          <c:tx>
            <c:strRef>
              <c:f>Sheet1!$A$4</c:f>
              <c:strCache>
                <c:ptCount val="1"/>
                <c:pt idx="0">
                  <c:v>Zwei-Eltern-F.</c:v>
                </c:pt>
              </c:strCache>
            </c:strRef>
          </c:tx>
          <c:spPr>
            <a:solidFill>
              <a:schemeClr val="hlink"/>
            </a:solidFill>
            <a:ln w="13045">
              <a:solidFill>
                <a:schemeClr val="tx1"/>
              </a:solidFill>
              <a:prstDash val="solid"/>
            </a:ln>
          </c:spPr>
          <c:invertIfNegative val="0"/>
          <c:cat>
            <c:strRef>
              <c:f>Sheet1!$B$1:$B$1</c:f>
              <c:strCache>
                <c:ptCount val="1"/>
                <c:pt idx="0">
                  <c:v>Familie</c:v>
                </c:pt>
              </c:strCache>
            </c:strRef>
          </c:cat>
          <c:val>
            <c:numRef>
              <c:f>Sheet1!$B$4:$B$4</c:f>
              <c:numCache>
                <c:formatCode>General</c:formatCode>
                <c:ptCount val="1"/>
                <c:pt idx="0">
                  <c:v>105.17</c:v>
                </c:pt>
              </c:numCache>
            </c:numRef>
          </c:val>
        </c:ser>
        <c:dLbls>
          <c:showLegendKey val="0"/>
          <c:showVal val="0"/>
          <c:showCatName val="0"/>
          <c:showSerName val="0"/>
          <c:showPercent val="0"/>
          <c:showBubbleSize val="0"/>
        </c:dLbls>
        <c:gapWidth val="150"/>
        <c:gapDepth val="0"/>
        <c:shape val="box"/>
        <c:axId val="172980224"/>
        <c:axId val="191277888"/>
        <c:axId val="0"/>
      </c:bar3DChart>
      <c:catAx>
        <c:axId val="172980224"/>
        <c:scaling>
          <c:orientation val="minMax"/>
        </c:scaling>
        <c:delete val="0"/>
        <c:axPos val="b"/>
        <c:numFmt formatCode="General" sourceLinked="1"/>
        <c:majorTickMark val="out"/>
        <c:minorTickMark val="none"/>
        <c:tickLblPos val="low"/>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91277888"/>
        <c:crossesAt val="100"/>
        <c:auto val="1"/>
        <c:lblAlgn val="ctr"/>
        <c:lblOffset val="100"/>
        <c:tickLblSkip val="1"/>
        <c:tickMarkSkip val="1"/>
        <c:noMultiLvlLbl val="0"/>
      </c:catAx>
      <c:valAx>
        <c:axId val="191277888"/>
        <c:scaling>
          <c:orientation val="minMax"/>
          <c:max val="110"/>
          <c:min val="100"/>
        </c:scaling>
        <c:delete val="0"/>
        <c:axPos val="l"/>
        <c:majorGridlines>
          <c:spPr>
            <a:ln w="3261">
              <a:solidFill>
                <a:schemeClr val="tx1"/>
              </a:solidFill>
              <a:prstDash val="solid"/>
            </a:ln>
          </c:spPr>
        </c:majorGridlines>
        <c:numFmt formatCode="General" sourceLinked="1"/>
        <c:majorTickMark val="out"/>
        <c:minorTickMark val="none"/>
        <c:tickLblPos val="nextTo"/>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72980224"/>
        <c:crosses val="autoZero"/>
        <c:crossBetween val="between"/>
        <c:majorUnit val="2"/>
      </c:valAx>
      <c:spPr>
        <a:noFill/>
        <a:ln w="26091">
          <a:noFill/>
        </a:ln>
      </c:spPr>
    </c:plotArea>
    <c:plotVisOnly val="1"/>
    <c:dispBlanksAs val="gap"/>
    <c:showDLblsOverMax val="0"/>
  </c:chart>
  <c:spPr>
    <a:noFill/>
    <a:ln>
      <a:noFill/>
    </a:ln>
  </c:spPr>
  <c:txPr>
    <a:bodyPr/>
    <a:lstStyle/>
    <a:p>
      <a:pPr>
        <a:defRPr sz="976"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2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606060606060606"/>
          <c:y val="2.1582733812949641E-2"/>
          <c:w val="0.86363636363636365"/>
          <c:h val="0.88968824940047964"/>
        </c:manualLayout>
      </c:layout>
      <c:bar3DChart>
        <c:barDir val="col"/>
        <c:grouping val="clustered"/>
        <c:varyColors val="0"/>
        <c:ser>
          <c:idx val="0"/>
          <c:order val="0"/>
          <c:tx>
            <c:strRef>
              <c:f>Sheet1!$A$2</c:f>
              <c:strCache>
                <c:ptCount val="1"/>
                <c:pt idx="0">
                  <c:v>ae Väter</c:v>
                </c:pt>
              </c:strCache>
            </c:strRef>
          </c:tx>
          <c:spPr>
            <a:solidFill>
              <a:schemeClr val="accent1"/>
            </a:solidFill>
            <a:ln w="13045">
              <a:solidFill>
                <a:schemeClr val="tx1"/>
              </a:solidFill>
              <a:prstDash val="solid"/>
            </a:ln>
          </c:spPr>
          <c:invertIfNegative val="0"/>
          <c:cat>
            <c:strRef>
              <c:f>Sheet1!$B$1:$B$1</c:f>
              <c:strCache>
                <c:ptCount val="1"/>
                <c:pt idx="0">
                  <c:v>Gesamt</c:v>
                </c:pt>
              </c:strCache>
            </c:strRef>
          </c:cat>
          <c:val>
            <c:numRef>
              <c:f>Sheet1!$B$2:$B$2</c:f>
              <c:numCache>
                <c:formatCode>General</c:formatCode>
                <c:ptCount val="1"/>
                <c:pt idx="0">
                  <c:v>105.1</c:v>
                </c:pt>
              </c:numCache>
            </c:numRef>
          </c:val>
        </c:ser>
        <c:ser>
          <c:idx val="1"/>
          <c:order val="1"/>
          <c:tx>
            <c:strRef>
              <c:f>Sheet1!$A$3</c:f>
              <c:strCache>
                <c:ptCount val="1"/>
                <c:pt idx="0">
                  <c:v>ae Mütter</c:v>
                </c:pt>
              </c:strCache>
            </c:strRef>
          </c:tx>
          <c:spPr>
            <a:solidFill>
              <a:schemeClr val="accent2"/>
            </a:solidFill>
            <a:ln w="13045">
              <a:solidFill>
                <a:schemeClr val="tx1"/>
              </a:solidFill>
              <a:prstDash val="solid"/>
            </a:ln>
          </c:spPr>
          <c:invertIfNegative val="0"/>
          <c:cat>
            <c:strRef>
              <c:f>Sheet1!$B$1:$B$1</c:f>
              <c:strCache>
                <c:ptCount val="1"/>
                <c:pt idx="0">
                  <c:v>Gesamt</c:v>
                </c:pt>
              </c:strCache>
            </c:strRef>
          </c:cat>
          <c:val>
            <c:numRef>
              <c:f>Sheet1!$B$3:$B$3</c:f>
              <c:numCache>
                <c:formatCode>General</c:formatCode>
                <c:ptCount val="1"/>
                <c:pt idx="0">
                  <c:v>107.66</c:v>
                </c:pt>
              </c:numCache>
            </c:numRef>
          </c:val>
        </c:ser>
        <c:ser>
          <c:idx val="2"/>
          <c:order val="2"/>
          <c:tx>
            <c:strRef>
              <c:f>Sheet1!$A$4</c:f>
              <c:strCache>
                <c:ptCount val="1"/>
                <c:pt idx="0">
                  <c:v>Zwei-Eltern-F.</c:v>
                </c:pt>
              </c:strCache>
            </c:strRef>
          </c:tx>
          <c:spPr>
            <a:solidFill>
              <a:schemeClr val="hlink"/>
            </a:solidFill>
            <a:ln w="13045">
              <a:solidFill>
                <a:schemeClr val="tx1"/>
              </a:solidFill>
              <a:prstDash val="solid"/>
            </a:ln>
          </c:spPr>
          <c:invertIfNegative val="0"/>
          <c:cat>
            <c:strRef>
              <c:f>Sheet1!$B$1:$B$1</c:f>
              <c:strCache>
                <c:ptCount val="1"/>
                <c:pt idx="0">
                  <c:v>Gesamt</c:v>
                </c:pt>
              </c:strCache>
            </c:strRef>
          </c:cat>
          <c:val>
            <c:numRef>
              <c:f>Sheet1!$B$4:$B$4</c:f>
              <c:numCache>
                <c:formatCode>General</c:formatCode>
                <c:ptCount val="1"/>
                <c:pt idx="0">
                  <c:v>106.29</c:v>
                </c:pt>
              </c:numCache>
            </c:numRef>
          </c:val>
        </c:ser>
        <c:dLbls>
          <c:showLegendKey val="0"/>
          <c:showVal val="0"/>
          <c:showCatName val="0"/>
          <c:showSerName val="0"/>
          <c:showPercent val="0"/>
          <c:showBubbleSize val="0"/>
        </c:dLbls>
        <c:gapWidth val="150"/>
        <c:gapDepth val="0"/>
        <c:shape val="box"/>
        <c:axId val="172897792"/>
        <c:axId val="191279616"/>
        <c:axId val="0"/>
      </c:bar3DChart>
      <c:catAx>
        <c:axId val="172897792"/>
        <c:scaling>
          <c:orientation val="minMax"/>
        </c:scaling>
        <c:delete val="0"/>
        <c:axPos val="b"/>
        <c:numFmt formatCode="General" sourceLinked="1"/>
        <c:majorTickMark val="out"/>
        <c:minorTickMark val="none"/>
        <c:tickLblPos val="low"/>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91279616"/>
        <c:crossesAt val="100"/>
        <c:auto val="1"/>
        <c:lblAlgn val="ctr"/>
        <c:lblOffset val="100"/>
        <c:tickLblSkip val="1"/>
        <c:tickMarkSkip val="1"/>
        <c:noMultiLvlLbl val="0"/>
      </c:catAx>
      <c:valAx>
        <c:axId val="191279616"/>
        <c:scaling>
          <c:orientation val="minMax"/>
          <c:max val="110"/>
          <c:min val="100"/>
        </c:scaling>
        <c:delete val="0"/>
        <c:axPos val="l"/>
        <c:majorGridlines>
          <c:spPr>
            <a:ln w="3261">
              <a:solidFill>
                <a:schemeClr val="tx1"/>
              </a:solidFill>
              <a:prstDash val="solid"/>
            </a:ln>
          </c:spPr>
        </c:majorGridlines>
        <c:numFmt formatCode="General" sourceLinked="1"/>
        <c:majorTickMark val="out"/>
        <c:minorTickMark val="none"/>
        <c:tickLblPos val="nextTo"/>
        <c:spPr>
          <a:ln w="3261">
            <a:solidFill>
              <a:schemeClr val="tx1"/>
            </a:solidFill>
            <a:prstDash val="solid"/>
          </a:ln>
        </c:spPr>
        <c:txPr>
          <a:bodyPr rot="0" vert="horz"/>
          <a:lstStyle/>
          <a:p>
            <a:pPr>
              <a:defRPr sz="976" b="1" i="0" u="none" strike="noStrike" baseline="0">
                <a:solidFill>
                  <a:schemeClr val="tx1"/>
                </a:solidFill>
                <a:latin typeface="Arial Narrow"/>
                <a:ea typeface="Arial Narrow"/>
                <a:cs typeface="Arial Narrow"/>
              </a:defRPr>
            </a:pPr>
            <a:endParaRPr lang="de-DE"/>
          </a:p>
        </c:txPr>
        <c:crossAx val="172897792"/>
        <c:crosses val="autoZero"/>
        <c:crossBetween val="between"/>
        <c:majorUnit val="2"/>
      </c:valAx>
      <c:spPr>
        <a:noFill/>
        <a:ln w="26091">
          <a:noFill/>
        </a:ln>
      </c:spPr>
    </c:plotArea>
    <c:plotVisOnly val="1"/>
    <c:dispBlanksAs val="gap"/>
    <c:showDLblsOverMax val="0"/>
  </c:chart>
  <c:spPr>
    <a:noFill/>
    <a:ln>
      <a:noFill/>
    </a:ln>
  </c:spPr>
  <c:txPr>
    <a:bodyPr/>
    <a:lstStyle/>
    <a:p>
      <a:pPr>
        <a:defRPr sz="976"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Times New Roman" pitchFamily="18" charset="0"/>
              </a:defRPr>
            </a:lvl1pPr>
          </a:lstStyle>
          <a:p>
            <a:r>
              <a:rPr lang="de-DE" altLang="de-DE"/>
              <a:t>Der LQ als Möglichkeit einer neuen Diagnostik der Lernfähigkeit</a:t>
            </a:r>
          </a:p>
        </p:txBody>
      </p:sp>
      <p:sp>
        <p:nvSpPr>
          <p:cNvPr id="5123" name="Rectangle 3"/>
          <p:cNvSpPr>
            <a:spLocks noGrp="1" noChangeArrowheads="1"/>
          </p:cNvSpPr>
          <p:nvPr>
            <p:ph type="dt" sz="quarter" idx="1"/>
          </p:nvPr>
        </p:nvSpPr>
        <p:spPr bwMode="auto">
          <a:xfrm>
            <a:off x="388620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endParaRPr lang="de-DE" altLang="de-DE"/>
          </a:p>
        </p:txBody>
      </p:sp>
      <p:sp>
        <p:nvSpPr>
          <p:cNvPr id="5124" name="Rectangle 4"/>
          <p:cNvSpPr>
            <a:spLocks noGrp="1" noChangeArrowheads="1"/>
          </p:cNvSpPr>
          <p:nvPr>
            <p:ph type="ftr" sz="quarter" idx="2"/>
          </p:nvPr>
        </p:nvSpPr>
        <p:spPr bwMode="auto">
          <a:xfrm>
            <a:off x="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Times New Roman" pitchFamily="18" charset="0"/>
              </a:defRPr>
            </a:lvl1pPr>
          </a:lstStyle>
          <a:p>
            <a:endParaRPr lang="de-DE" altLang="de-DE"/>
          </a:p>
        </p:txBody>
      </p:sp>
      <p:sp>
        <p:nvSpPr>
          <p:cNvPr id="5125" name="Rectangle 5"/>
          <p:cNvSpPr>
            <a:spLocks noGrp="1" noChangeArrowheads="1"/>
          </p:cNvSpPr>
          <p:nvPr>
            <p:ph type="sldNum" sz="quarter" idx="3"/>
          </p:nvPr>
        </p:nvSpPr>
        <p:spPr bwMode="auto">
          <a:xfrm>
            <a:off x="388620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fld id="{A4955834-32BF-4DDC-84DF-48D154A36569}" type="slidenum">
              <a:rPr lang="de-DE" altLang="de-DE"/>
              <a:pPr/>
              <a:t>‹Nr.›</a:t>
            </a:fld>
            <a:endParaRPr lang="de-DE" altLang="de-DE"/>
          </a:p>
        </p:txBody>
      </p:sp>
    </p:spTree>
    <p:extLst>
      <p:ext uri="{BB962C8B-B14F-4D97-AF65-F5344CB8AC3E}">
        <p14:creationId xmlns:p14="http://schemas.microsoft.com/office/powerpoint/2010/main" val="85442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Times New Roman" pitchFamily="18" charset="0"/>
              </a:defRPr>
            </a:lvl1pPr>
          </a:lstStyle>
          <a:p>
            <a:r>
              <a:rPr lang="de-DE" altLang="de-DE"/>
              <a:t>Der LQ als Möglichkeit einer neuen Diagnostik der Lernfähigkeit</a:t>
            </a:r>
          </a:p>
        </p:txBody>
      </p:sp>
      <p:sp>
        <p:nvSpPr>
          <p:cNvPr id="3075" name="Rectangle 3"/>
          <p:cNvSpPr>
            <a:spLocks noGrp="1" noChangeArrowheads="1"/>
          </p:cNvSpPr>
          <p:nvPr>
            <p:ph type="dt" idx="1"/>
          </p:nvPr>
        </p:nvSpPr>
        <p:spPr bwMode="auto">
          <a:xfrm>
            <a:off x="388620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endParaRPr lang="de-DE" altLang="de-DE"/>
          </a:p>
        </p:txBody>
      </p:sp>
      <p:sp>
        <p:nvSpPr>
          <p:cNvPr id="3076" name="Rectangle 4"/>
          <p:cNvSpPr>
            <a:spLocks noChangeArrowheads="1" noTextEdit="1"/>
          </p:cNvSpPr>
          <p:nvPr>
            <p:ph type="sldImg" idx="2"/>
          </p:nvPr>
        </p:nvSpPr>
        <p:spPr bwMode="auto">
          <a:xfrm>
            <a:off x="1014413" y="723900"/>
            <a:ext cx="4830762" cy="3622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587875"/>
            <a:ext cx="50292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Textformatierung des Masters zu bearbeiten.</a:t>
            </a:r>
          </a:p>
          <a:p>
            <a:pPr lvl="0"/>
            <a:r>
              <a:rPr lang="de-DE" altLang="de-DE" smtClean="0"/>
              <a:t>Zweite Ebene</a:t>
            </a:r>
          </a:p>
          <a:p>
            <a:pPr lvl="0"/>
            <a:r>
              <a:rPr lang="de-DE" altLang="de-DE" smtClean="0"/>
              <a:t>Dritte Ebene</a:t>
            </a:r>
          </a:p>
          <a:p>
            <a:pPr lvl="0"/>
            <a:r>
              <a:rPr lang="de-DE" altLang="de-DE" smtClean="0"/>
              <a:t>Vierte Ebene</a:t>
            </a:r>
          </a:p>
          <a:p>
            <a:pPr lvl="0"/>
            <a:r>
              <a:rPr lang="de-DE" altLang="de-DE" smtClean="0"/>
              <a:t>Fünfte Ebene</a:t>
            </a:r>
          </a:p>
        </p:txBody>
      </p:sp>
      <p:sp>
        <p:nvSpPr>
          <p:cNvPr id="3078" name="Rectangle 6"/>
          <p:cNvSpPr>
            <a:spLocks noGrp="1" noChangeArrowheads="1"/>
          </p:cNvSpPr>
          <p:nvPr>
            <p:ph type="ftr" sz="quarter" idx="4"/>
          </p:nvPr>
        </p:nvSpPr>
        <p:spPr bwMode="auto">
          <a:xfrm>
            <a:off x="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Times New Roman" pitchFamily="18" charset="0"/>
              </a:defRPr>
            </a:lvl1pPr>
          </a:lstStyle>
          <a:p>
            <a:endParaRPr lang="de-DE" altLang="de-DE"/>
          </a:p>
        </p:txBody>
      </p:sp>
      <p:sp>
        <p:nvSpPr>
          <p:cNvPr id="3079" name="Rectangle 7"/>
          <p:cNvSpPr>
            <a:spLocks noGrp="1" noChangeArrowheads="1"/>
          </p:cNvSpPr>
          <p:nvPr>
            <p:ph type="sldNum" sz="quarter" idx="5"/>
          </p:nvPr>
        </p:nvSpPr>
        <p:spPr bwMode="auto">
          <a:xfrm>
            <a:off x="388620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fld id="{C6A01252-E5E7-4DFB-B4F9-5D5ED48ADA2E}" type="slidenum">
              <a:rPr lang="de-DE" altLang="de-DE"/>
              <a:pPr/>
              <a:t>‹Nr.›</a:t>
            </a:fld>
            <a:endParaRPr lang="de-DE" altLang="de-DE"/>
          </a:p>
        </p:txBody>
      </p:sp>
    </p:spTree>
    <p:extLst>
      <p:ext uri="{BB962C8B-B14F-4D97-AF65-F5344CB8AC3E}">
        <p14:creationId xmlns:p14="http://schemas.microsoft.com/office/powerpoint/2010/main" val="288672528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ltLang="de-DE"/>
              <a:t>Der LQ als Möglichkeit einer neuen Diagnostik der Lernfähigkeit</a:t>
            </a:r>
          </a:p>
        </p:txBody>
      </p:sp>
      <p:sp>
        <p:nvSpPr>
          <p:cNvPr id="6" name="Rectangle 7"/>
          <p:cNvSpPr>
            <a:spLocks noGrp="1" noChangeArrowheads="1"/>
          </p:cNvSpPr>
          <p:nvPr>
            <p:ph type="sldNum" sz="quarter" idx="5"/>
          </p:nvPr>
        </p:nvSpPr>
        <p:spPr>
          <a:ln/>
        </p:spPr>
        <p:txBody>
          <a:bodyPr/>
          <a:lstStyle/>
          <a:p>
            <a:fld id="{15A70A4C-73A6-4F84-A577-DC1F6C140B68}" type="slidenum">
              <a:rPr lang="de-DE" altLang="de-DE"/>
              <a:pPr/>
              <a:t>1</a:t>
            </a:fld>
            <a:endParaRPr lang="de-DE" altLang="de-DE"/>
          </a:p>
        </p:txBody>
      </p:sp>
      <p:sp>
        <p:nvSpPr>
          <p:cNvPr id="11266" name="Rectangle 2"/>
          <p:cNvSpPr>
            <a:spLocks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ltLang="de-DE"/>
              <a:t>Der LQ als Möglichkeit einer neuen Diagnostik der Lernfähigkeit</a:t>
            </a:r>
          </a:p>
        </p:txBody>
      </p:sp>
      <p:sp>
        <p:nvSpPr>
          <p:cNvPr id="6" name="Rectangle 7"/>
          <p:cNvSpPr>
            <a:spLocks noGrp="1" noChangeArrowheads="1"/>
          </p:cNvSpPr>
          <p:nvPr>
            <p:ph type="sldNum" sz="quarter" idx="5"/>
          </p:nvPr>
        </p:nvSpPr>
        <p:spPr>
          <a:ln/>
        </p:spPr>
        <p:txBody>
          <a:bodyPr/>
          <a:lstStyle/>
          <a:p>
            <a:fld id="{800EBA73-B9DD-472E-AC96-397B724C1694}" type="slidenum">
              <a:rPr lang="de-DE" altLang="de-DE"/>
              <a:pPr/>
              <a:t>2</a:t>
            </a:fld>
            <a:endParaRPr lang="de-DE" altLang="de-DE"/>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30050"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0051"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30052"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de-DE" altLang="de-DE" noProof="0" smtClean="0"/>
              <a:t>Hier klicken, um Master-Titelformat zu bearbeiten.</a:t>
            </a:r>
          </a:p>
        </p:txBody>
      </p:sp>
      <p:sp>
        <p:nvSpPr>
          <p:cNvPr id="130053"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de-DE" altLang="de-DE" noProof="0" smtClean="0"/>
              <a:t>Hier klicken, um Master-Untertitelformat zu bearbeiten.</a:t>
            </a:r>
          </a:p>
        </p:txBody>
      </p:sp>
      <p:sp>
        <p:nvSpPr>
          <p:cNvPr id="130054" name="Rectangle 6"/>
          <p:cNvSpPr>
            <a:spLocks noGrp="1" noChangeArrowheads="1"/>
          </p:cNvSpPr>
          <p:nvPr>
            <p:ph type="dt" sz="quarter" idx="2"/>
          </p:nvPr>
        </p:nvSpPr>
        <p:spPr/>
        <p:txBody>
          <a:bodyPr/>
          <a:lstStyle>
            <a:lvl1pPr>
              <a:defRPr/>
            </a:lvl1pPr>
          </a:lstStyle>
          <a:p>
            <a:endParaRPr lang="de-DE" altLang="de-DE"/>
          </a:p>
        </p:txBody>
      </p:sp>
      <p:sp>
        <p:nvSpPr>
          <p:cNvPr id="130055" name="Rectangle 7"/>
          <p:cNvSpPr>
            <a:spLocks noGrp="1" noChangeArrowheads="1"/>
          </p:cNvSpPr>
          <p:nvPr>
            <p:ph type="ftr" sz="quarter" idx="3"/>
          </p:nvPr>
        </p:nvSpPr>
        <p:spPr/>
        <p:txBody>
          <a:bodyPr/>
          <a:lstStyle>
            <a:lvl1pPr>
              <a:defRPr sz="1400">
                <a:solidFill>
                  <a:schemeClr val="hlink"/>
                </a:solidFill>
              </a:defRPr>
            </a:lvl1pPr>
          </a:lstStyle>
          <a:p>
            <a:r>
              <a:rPr lang="de-DE" altLang="de-DE"/>
              <a:t>Emotionale Entwicklung</a:t>
            </a:r>
          </a:p>
        </p:txBody>
      </p:sp>
      <p:sp>
        <p:nvSpPr>
          <p:cNvPr id="130056" name="Rectangle 8"/>
          <p:cNvSpPr>
            <a:spLocks noGrp="1" noChangeArrowheads="1"/>
          </p:cNvSpPr>
          <p:nvPr>
            <p:ph type="sldNum" sz="quarter" idx="4"/>
          </p:nvPr>
        </p:nvSpPr>
        <p:spPr/>
        <p:txBody>
          <a:bodyPr/>
          <a:lstStyle>
            <a:lvl1pPr>
              <a:defRPr/>
            </a:lvl1pPr>
          </a:lstStyle>
          <a:p>
            <a:fld id="{5DD8BF3B-166D-42DE-B4BC-8EA85033BEE2}" type="slidenum">
              <a:rPr lang="de-DE" altLang="de-DE"/>
              <a:pPr/>
              <a:t>‹Nr.›</a:t>
            </a:fld>
            <a:endParaRPr lang="de-DE" altLang="de-DE"/>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Emotionale Entwicklung</a:t>
            </a:r>
          </a:p>
        </p:txBody>
      </p:sp>
      <p:sp>
        <p:nvSpPr>
          <p:cNvPr id="6" name="Foliennummernplatzhalter 5"/>
          <p:cNvSpPr>
            <a:spLocks noGrp="1"/>
          </p:cNvSpPr>
          <p:nvPr>
            <p:ph type="sldNum" sz="quarter" idx="12"/>
          </p:nvPr>
        </p:nvSpPr>
        <p:spPr/>
        <p:txBody>
          <a:bodyPr/>
          <a:lstStyle>
            <a:lvl1pPr>
              <a:defRPr/>
            </a:lvl1pPr>
          </a:lstStyle>
          <a:p>
            <a:fld id="{B65D0DC7-A427-4989-9434-1F1AD7DF15A2}" type="slidenum">
              <a:rPr lang="de-DE" altLang="de-DE"/>
              <a:pPr/>
              <a:t>‹Nr.›</a:t>
            </a:fld>
            <a:endParaRPr lang="de-DE" altLang="de-DE"/>
          </a:p>
        </p:txBody>
      </p:sp>
    </p:spTree>
    <p:extLst>
      <p:ext uri="{BB962C8B-B14F-4D97-AF65-F5344CB8AC3E}">
        <p14:creationId xmlns:p14="http://schemas.microsoft.com/office/powerpoint/2010/main" val="216131599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91400" y="609600"/>
            <a:ext cx="15240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19400" y="609600"/>
            <a:ext cx="44196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Emotionale Entwicklung</a:t>
            </a:r>
          </a:p>
        </p:txBody>
      </p:sp>
      <p:sp>
        <p:nvSpPr>
          <p:cNvPr id="6" name="Foliennummernplatzhalter 5"/>
          <p:cNvSpPr>
            <a:spLocks noGrp="1"/>
          </p:cNvSpPr>
          <p:nvPr>
            <p:ph type="sldNum" sz="quarter" idx="12"/>
          </p:nvPr>
        </p:nvSpPr>
        <p:spPr/>
        <p:txBody>
          <a:bodyPr/>
          <a:lstStyle>
            <a:lvl1pPr>
              <a:defRPr/>
            </a:lvl1pPr>
          </a:lstStyle>
          <a:p>
            <a:fld id="{0AAF7AA6-41C7-4D71-8FD9-33E133C8E23A}" type="slidenum">
              <a:rPr lang="de-DE" altLang="de-DE"/>
              <a:pPr/>
              <a:t>‹Nr.›</a:t>
            </a:fld>
            <a:endParaRPr lang="de-DE" altLang="de-DE"/>
          </a:p>
        </p:txBody>
      </p:sp>
    </p:spTree>
    <p:extLst>
      <p:ext uri="{BB962C8B-B14F-4D97-AF65-F5344CB8AC3E}">
        <p14:creationId xmlns:p14="http://schemas.microsoft.com/office/powerpoint/2010/main" val="1029779951"/>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819400" y="609600"/>
            <a:ext cx="60960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2819400" y="1981200"/>
            <a:ext cx="6096000" cy="4114800"/>
          </a:xfrm>
        </p:spPr>
        <p:txBody>
          <a:bodyPr/>
          <a:lstStyle/>
          <a:p>
            <a:endParaRPr lang="de-DE"/>
          </a:p>
        </p:txBody>
      </p:sp>
      <p:sp>
        <p:nvSpPr>
          <p:cNvPr id="4" name="Datumsplatzhalter 3"/>
          <p:cNvSpPr>
            <a:spLocks noGrp="1"/>
          </p:cNvSpPr>
          <p:nvPr>
            <p:ph type="dt" sz="half" idx="10"/>
          </p:nvPr>
        </p:nvSpPr>
        <p:spPr>
          <a:xfrm>
            <a:off x="304800" y="6248400"/>
            <a:ext cx="1905000" cy="457200"/>
          </a:xfrm>
        </p:spPr>
        <p:txBody>
          <a:bodyPr/>
          <a:lstStyle>
            <a:lvl1pPr>
              <a:defRPr/>
            </a:lvl1pPr>
          </a:lstStyle>
          <a:p>
            <a:endParaRPr lang="de-DE" altLang="de-DE"/>
          </a:p>
        </p:txBody>
      </p:sp>
      <p:sp>
        <p:nvSpPr>
          <p:cNvPr id="5" name="Fußzeilenplatzhalter 4"/>
          <p:cNvSpPr>
            <a:spLocks noGrp="1"/>
          </p:cNvSpPr>
          <p:nvPr>
            <p:ph type="ftr" sz="quarter" idx="11"/>
          </p:nvPr>
        </p:nvSpPr>
        <p:spPr>
          <a:xfrm>
            <a:off x="3581400" y="6248400"/>
            <a:ext cx="2895600" cy="457200"/>
          </a:xfrm>
        </p:spPr>
        <p:txBody>
          <a:bodyPr/>
          <a:lstStyle>
            <a:lvl1pPr>
              <a:defRPr/>
            </a:lvl1pPr>
          </a:lstStyle>
          <a:p>
            <a:r>
              <a:rPr lang="de-DE" altLang="de-DE"/>
              <a:t>Emotionale Entwicklung</a:t>
            </a:r>
          </a:p>
        </p:txBody>
      </p:sp>
      <p:sp>
        <p:nvSpPr>
          <p:cNvPr id="6" name="Foliennummernplatzhalter 5"/>
          <p:cNvSpPr>
            <a:spLocks noGrp="1"/>
          </p:cNvSpPr>
          <p:nvPr>
            <p:ph type="sldNum" sz="quarter" idx="12"/>
          </p:nvPr>
        </p:nvSpPr>
        <p:spPr>
          <a:xfrm>
            <a:off x="7010400" y="6248400"/>
            <a:ext cx="1905000" cy="457200"/>
          </a:xfrm>
        </p:spPr>
        <p:txBody>
          <a:bodyPr/>
          <a:lstStyle>
            <a:lvl1pPr>
              <a:defRPr/>
            </a:lvl1pPr>
          </a:lstStyle>
          <a:p>
            <a:fld id="{58C074D0-56F1-4C66-92E3-FDB7328A38D7}" type="slidenum">
              <a:rPr lang="de-DE" altLang="de-DE"/>
              <a:pPr/>
              <a:t>‹Nr.›</a:t>
            </a:fld>
            <a:endParaRPr lang="de-DE" altLang="de-DE"/>
          </a:p>
        </p:txBody>
      </p:sp>
    </p:spTree>
    <p:extLst>
      <p:ext uri="{BB962C8B-B14F-4D97-AF65-F5344CB8AC3E}">
        <p14:creationId xmlns:p14="http://schemas.microsoft.com/office/powerpoint/2010/main" val="12865813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Emotionale Entwicklung</a:t>
            </a:r>
          </a:p>
        </p:txBody>
      </p:sp>
      <p:sp>
        <p:nvSpPr>
          <p:cNvPr id="6" name="Foliennummernplatzhalter 5"/>
          <p:cNvSpPr>
            <a:spLocks noGrp="1"/>
          </p:cNvSpPr>
          <p:nvPr>
            <p:ph type="sldNum" sz="quarter" idx="12"/>
          </p:nvPr>
        </p:nvSpPr>
        <p:spPr/>
        <p:txBody>
          <a:bodyPr/>
          <a:lstStyle>
            <a:lvl1pPr>
              <a:defRPr/>
            </a:lvl1pPr>
          </a:lstStyle>
          <a:p>
            <a:fld id="{23D36B7D-D565-4005-8FB5-3D4654068572}" type="slidenum">
              <a:rPr lang="de-DE" altLang="de-DE"/>
              <a:pPr/>
              <a:t>‹Nr.›</a:t>
            </a:fld>
            <a:endParaRPr lang="de-DE" altLang="de-DE"/>
          </a:p>
        </p:txBody>
      </p:sp>
    </p:spTree>
    <p:extLst>
      <p:ext uri="{BB962C8B-B14F-4D97-AF65-F5344CB8AC3E}">
        <p14:creationId xmlns:p14="http://schemas.microsoft.com/office/powerpoint/2010/main" val="331486298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a:t>Emotionale Entwicklung</a:t>
            </a:r>
          </a:p>
        </p:txBody>
      </p:sp>
      <p:sp>
        <p:nvSpPr>
          <p:cNvPr id="6" name="Foliennummernplatzhalter 5"/>
          <p:cNvSpPr>
            <a:spLocks noGrp="1"/>
          </p:cNvSpPr>
          <p:nvPr>
            <p:ph type="sldNum" sz="quarter" idx="12"/>
          </p:nvPr>
        </p:nvSpPr>
        <p:spPr/>
        <p:txBody>
          <a:bodyPr/>
          <a:lstStyle>
            <a:lvl1pPr>
              <a:defRPr/>
            </a:lvl1pPr>
          </a:lstStyle>
          <a:p>
            <a:fld id="{48A65A17-773D-4EB4-ABE4-8EA9AC791AF2}" type="slidenum">
              <a:rPr lang="de-DE" altLang="de-DE"/>
              <a:pPr/>
              <a:t>‹Nr.›</a:t>
            </a:fld>
            <a:endParaRPr lang="de-DE" altLang="de-DE"/>
          </a:p>
        </p:txBody>
      </p:sp>
    </p:spTree>
    <p:extLst>
      <p:ext uri="{BB962C8B-B14F-4D97-AF65-F5344CB8AC3E}">
        <p14:creationId xmlns:p14="http://schemas.microsoft.com/office/powerpoint/2010/main" val="360922435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Emotionale Entwicklung</a:t>
            </a:r>
          </a:p>
        </p:txBody>
      </p:sp>
      <p:sp>
        <p:nvSpPr>
          <p:cNvPr id="7" name="Foliennummernplatzhalter 6"/>
          <p:cNvSpPr>
            <a:spLocks noGrp="1"/>
          </p:cNvSpPr>
          <p:nvPr>
            <p:ph type="sldNum" sz="quarter" idx="12"/>
          </p:nvPr>
        </p:nvSpPr>
        <p:spPr/>
        <p:txBody>
          <a:bodyPr/>
          <a:lstStyle>
            <a:lvl1pPr>
              <a:defRPr/>
            </a:lvl1pPr>
          </a:lstStyle>
          <a:p>
            <a:fld id="{77C38C7F-7C09-4274-BA4E-351BAF98B817}" type="slidenum">
              <a:rPr lang="de-DE" altLang="de-DE"/>
              <a:pPr/>
              <a:t>‹Nr.›</a:t>
            </a:fld>
            <a:endParaRPr lang="de-DE" altLang="de-DE"/>
          </a:p>
        </p:txBody>
      </p:sp>
    </p:spTree>
    <p:extLst>
      <p:ext uri="{BB962C8B-B14F-4D97-AF65-F5344CB8AC3E}">
        <p14:creationId xmlns:p14="http://schemas.microsoft.com/office/powerpoint/2010/main" val="59795582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a:t>Emotionale Entwicklung</a:t>
            </a:r>
          </a:p>
        </p:txBody>
      </p:sp>
      <p:sp>
        <p:nvSpPr>
          <p:cNvPr id="9" name="Foliennummernplatzhalter 8"/>
          <p:cNvSpPr>
            <a:spLocks noGrp="1"/>
          </p:cNvSpPr>
          <p:nvPr>
            <p:ph type="sldNum" sz="quarter" idx="12"/>
          </p:nvPr>
        </p:nvSpPr>
        <p:spPr/>
        <p:txBody>
          <a:bodyPr/>
          <a:lstStyle>
            <a:lvl1pPr>
              <a:defRPr/>
            </a:lvl1pPr>
          </a:lstStyle>
          <a:p>
            <a:fld id="{F0F3C2FE-4D7E-44BD-8C0F-428A3B803BEC}" type="slidenum">
              <a:rPr lang="de-DE" altLang="de-DE"/>
              <a:pPr/>
              <a:t>‹Nr.›</a:t>
            </a:fld>
            <a:endParaRPr lang="de-DE" altLang="de-DE"/>
          </a:p>
        </p:txBody>
      </p:sp>
    </p:spTree>
    <p:extLst>
      <p:ext uri="{BB962C8B-B14F-4D97-AF65-F5344CB8AC3E}">
        <p14:creationId xmlns:p14="http://schemas.microsoft.com/office/powerpoint/2010/main" val="362499199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a:t>Emotionale Entwicklung</a:t>
            </a:r>
          </a:p>
        </p:txBody>
      </p:sp>
      <p:sp>
        <p:nvSpPr>
          <p:cNvPr id="5" name="Foliennummernplatzhalter 4"/>
          <p:cNvSpPr>
            <a:spLocks noGrp="1"/>
          </p:cNvSpPr>
          <p:nvPr>
            <p:ph type="sldNum" sz="quarter" idx="12"/>
          </p:nvPr>
        </p:nvSpPr>
        <p:spPr/>
        <p:txBody>
          <a:bodyPr/>
          <a:lstStyle>
            <a:lvl1pPr>
              <a:defRPr/>
            </a:lvl1pPr>
          </a:lstStyle>
          <a:p>
            <a:fld id="{341844D5-F9B6-44AF-9ADB-8FFE73915300}" type="slidenum">
              <a:rPr lang="de-DE" altLang="de-DE"/>
              <a:pPr/>
              <a:t>‹Nr.›</a:t>
            </a:fld>
            <a:endParaRPr lang="de-DE" altLang="de-DE"/>
          </a:p>
        </p:txBody>
      </p:sp>
    </p:spTree>
    <p:extLst>
      <p:ext uri="{BB962C8B-B14F-4D97-AF65-F5344CB8AC3E}">
        <p14:creationId xmlns:p14="http://schemas.microsoft.com/office/powerpoint/2010/main" val="368125303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a:t>Emotionale Entwicklung</a:t>
            </a:r>
          </a:p>
        </p:txBody>
      </p:sp>
      <p:sp>
        <p:nvSpPr>
          <p:cNvPr id="4" name="Foliennummernplatzhalter 3"/>
          <p:cNvSpPr>
            <a:spLocks noGrp="1"/>
          </p:cNvSpPr>
          <p:nvPr>
            <p:ph type="sldNum" sz="quarter" idx="12"/>
          </p:nvPr>
        </p:nvSpPr>
        <p:spPr/>
        <p:txBody>
          <a:bodyPr/>
          <a:lstStyle>
            <a:lvl1pPr>
              <a:defRPr/>
            </a:lvl1pPr>
          </a:lstStyle>
          <a:p>
            <a:fld id="{236446B6-FD22-49F4-9F79-84EFCB2544CC}" type="slidenum">
              <a:rPr lang="de-DE" altLang="de-DE"/>
              <a:pPr/>
              <a:t>‹Nr.›</a:t>
            </a:fld>
            <a:endParaRPr lang="de-DE" altLang="de-DE"/>
          </a:p>
        </p:txBody>
      </p:sp>
    </p:spTree>
    <p:extLst>
      <p:ext uri="{BB962C8B-B14F-4D97-AF65-F5344CB8AC3E}">
        <p14:creationId xmlns:p14="http://schemas.microsoft.com/office/powerpoint/2010/main" val="1403142126"/>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Emotionale Entwicklung</a:t>
            </a:r>
          </a:p>
        </p:txBody>
      </p:sp>
      <p:sp>
        <p:nvSpPr>
          <p:cNvPr id="7" name="Foliennummernplatzhalter 6"/>
          <p:cNvSpPr>
            <a:spLocks noGrp="1"/>
          </p:cNvSpPr>
          <p:nvPr>
            <p:ph type="sldNum" sz="quarter" idx="12"/>
          </p:nvPr>
        </p:nvSpPr>
        <p:spPr/>
        <p:txBody>
          <a:bodyPr/>
          <a:lstStyle>
            <a:lvl1pPr>
              <a:defRPr/>
            </a:lvl1pPr>
          </a:lstStyle>
          <a:p>
            <a:fld id="{98C9E9AF-BA29-4F0B-8674-EEE3BE1D291C}" type="slidenum">
              <a:rPr lang="de-DE" altLang="de-DE"/>
              <a:pPr/>
              <a:t>‹Nr.›</a:t>
            </a:fld>
            <a:endParaRPr lang="de-DE" altLang="de-DE"/>
          </a:p>
        </p:txBody>
      </p:sp>
    </p:spTree>
    <p:extLst>
      <p:ext uri="{BB962C8B-B14F-4D97-AF65-F5344CB8AC3E}">
        <p14:creationId xmlns:p14="http://schemas.microsoft.com/office/powerpoint/2010/main" val="156813429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a:t>Emotionale Entwicklung</a:t>
            </a:r>
          </a:p>
        </p:txBody>
      </p:sp>
      <p:sp>
        <p:nvSpPr>
          <p:cNvPr id="7" name="Foliennummernplatzhalter 6"/>
          <p:cNvSpPr>
            <a:spLocks noGrp="1"/>
          </p:cNvSpPr>
          <p:nvPr>
            <p:ph type="sldNum" sz="quarter" idx="12"/>
          </p:nvPr>
        </p:nvSpPr>
        <p:spPr/>
        <p:txBody>
          <a:bodyPr/>
          <a:lstStyle>
            <a:lvl1pPr>
              <a:defRPr/>
            </a:lvl1pPr>
          </a:lstStyle>
          <a:p>
            <a:fld id="{DB4FE90C-70E6-4791-8EF3-6183FD85764C}" type="slidenum">
              <a:rPr lang="de-DE" altLang="de-DE"/>
              <a:pPr/>
              <a:t>‹Nr.›</a:t>
            </a:fld>
            <a:endParaRPr lang="de-DE" altLang="de-DE"/>
          </a:p>
        </p:txBody>
      </p:sp>
    </p:spTree>
    <p:extLst>
      <p:ext uri="{BB962C8B-B14F-4D97-AF65-F5344CB8AC3E}">
        <p14:creationId xmlns:p14="http://schemas.microsoft.com/office/powerpoint/2010/main" val="146810740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Hier klicken, um Master-Titelformat zu bearbeiten.</a:t>
            </a:r>
          </a:p>
        </p:txBody>
      </p:sp>
      <p:sp>
        <p:nvSpPr>
          <p:cNvPr id="129027" name="Rectangle 3"/>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Hier klicken, um Master-Textformat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29028" name="Rectangle 4"/>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spcBef>
                <a:spcPct val="0"/>
              </a:spcBef>
              <a:defRPr sz="1400" b="0">
                <a:solidFill>
                  <a:schemeClr val="hlink"/>
                </a:solidFill>
              </a:defRPr>
            </a:lvl1pPr>
          </a:lstStyle>
          <a:p>
            <a:endParaRPr lang="de-DE" altLang="de-DE"/>
          </a:p>
        </p:txBody>
      </p:sp>
      <p:sp>
        <p:nvSpPr>
          <p:cNvPr id="129029" name="Rectangle 5"/>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spcBef>
                <a:spcPct val="0"/>
              </a:spcBef>
              <a:defRPr sz="1200" b="0">
                <a:solidFill>
                  <a:schemeClr val="tx2"/>
                </a:solidFill>
              </a:defRPr>
            </a:lvl1pPr>
          </a:lstStyle>
          <a:p>
            <a:r>
              <a:rPr lang="de-DE" altLang="de-DE"/>
              <a:t>Emotionale Entwicklung</a:t>
            </a:r>
          </a:p>
        </p:txBody>
      </p:sp>
      <p:sp>
        <p:nvSpPr>
          <p:cNvPr id="129030" name="Rectangle 6"/>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spcBef>
                <a:spcPct val="0"/>
              </a:spcBef>
              <a:defRPr sz="1400" b="0">
                <a:solidFill>
                  <a:schemeClr val="hlink"/>
                </a:solidFill>
              </a:defRPr>
            </a:lvl1pPr>
          </a:lstStyle>
          <a:p>
            <a:fld id="{8D30A933-2074-4334-A199-6B12E9C22CE1}"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zoom/>
  </p:transition>
  <p:hf hdr="0" dt="0"/>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bg2"/>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bg2"/>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de-DE" altLang="de-DE"/>
              <a:t>Emotionale Entwicklung</a:t>
            </a:r>
          </a:p>
        </p:txBody>
      </p:sp>
      <p:sp>
        <p:nvSpPr>
          <p:cNvPr id="7" name="Foliennummernplatzhalter 5"/>
          <p:cNvSpPr>
            <a:spLocks noGrp="1"/>
          </p:cNvSpPr>
          <p:nvPr>
            <p:ph type="sldNum" sz="quarter" idx="12"/>
          </p:nvPr>
        </p:nvSpPr>
        <p:spPr/>
        <p:txBody>
          <a:bodyPr/>
          <a:lstStyle/>
          <a:p>
            <a:fld id="{C88F1153-95E4-4283-B95B-76A82487E5BD}" type="slidenum">
              <a:rPr lang="de-DE" altLang="de-DE"/>
              <a:pPr/>
              <a:t>1</a:t>
            </a:fld>
            <a:endParaRPr lang="de-DE" altLang="de-DE"/>
          </a:p>
        </p:txBody>
      </p:sp>
      <p:sp>
        <p:nvSpPr>
          <p:cNvPr id="10242" name="Rectangle 2"/>
          <p:cNvSpPr>
            <a:spLocks noGrp="1" noChangeArrowheads="1"/>
          </p:cNvSpPr>
          <p:nvPr>
            <p:ph type="title"/>
          </p:nvPr>
        </p:nvSpPr>
        <p:spPr>
          <a:xfrm>
            <a:off x="1362075" y="533400"/>
            <a:ext cx="7400925" cy="2425700"/>
          </a:xfrm>
        </p:spPr>
        <p:txBody>
          <a:bodyPr/>
          <a:lstStyle/>
          <a:p>
            <a:pPr algn="ctr">
              <a:lnSpc>
                <a:spcPct val="90000"/>
              </a:lnSpc>
            </a:pPr>
            <a:r>
              <a:rPr lang="de-DE" altLang="de-DE" sz="4400"/>
              <a:t>Die emotionale Entwicklung von Kindern alleinerziehender Väter</a:t>
            </a:r>
          </a:p>
        </p:txBody>
      </p:sp>
      <p:sp>
        <p:nvSpPr>
          <p:cNvPr id="10274" name="Text Box 34"/>
          <p:cNvSpPr txBox="1">
            <a:spLocks noChangeArrowheads="1"/>
          </p:cNvSpPr>
          <p:nvPr/>
        </p:nvSpPr>
        <p:spPr bwMode="auto">
          <a:xfrm>
            <a:off x="1447800" y="4419600"/>
            <a:ext cx="3200400" cy="706438"/>
          </a:xfrm>
          <a:prstGeom prst="rect">
            <a:avLst/>
          </a:prstGeom>
          <a:gradFill rotWithShape="0">
            <a:gsLst>
              <a:gs pos="0">
                <a:schemeClr val="tx2"/>
              </a:gs>
              <a:gs pos="100000">
                <a:srgbClr val="CCE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000" tIns="118800" rIns="126000" bIns="118800">
            <a:spAutoFit/>
          </a:bodyPr>
          <a:lstStyle/>
          <a:p>
            <a:r>
              <a:rPr lang="de-DE" altLang="de-DE" sz="1400">
                <a:solidFill>
                  <a:srgbClr val="FFFF00"/>
                </a:solidFill>
              </a:rPr>
              <a:t>Dr. Christoph Paulus</a:t>
            </a:r>
          </a:p>
          <a:p>
            <a:pPr>
              <a:lnSpc>
                <a:spcPct val="70000"/>
              </a:lnSpc>
            </a:pPr>
            <a:r>
              <a:rPr lang="de-DE" altLang="de-DE" sz="1400">
                <a:solidFill>
                  <a:srgbClr val="FFFF00"/>
                </a:solidFill>
              </a:rPr>
              <a:t>FR 5.1 Erziehungswissenschaft</a:t>
            </a:r>
            <a:endParaRPr lang="de-DE" altLang="de-DE" sz="1400">
              <a:solidFill>
                <a:schemeClr val="tx1"/>
              </a:solidFill>
            </a:endParaRPr>
          </a:p>
        </p:txBody>
      </p:sp>
      <p:pic>
        <p:nvPicPr>
          <p:cNvPr id="10275" name="Picture 35" descr="C:\Texte\L-Z\MÖRDER\Kobus\banner-0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19600"/>
            <a:ext cx="23622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out)">
                                      <p:cBhvr>
                                        <p:cTn id="7" dur="500"/>
                                        <p:tgtEl>
                                          <p:spTgt spid="10242"/>
                                        </p:tgtEl>
                                      </p:cBhvr>
                                    </p:animEffect>
                                  </p:childTnLst>
                                </p:cTn>
                              </p:par>
                            </p:childTnLst>
                          </p:cTn>
                        </p:par>
                        <p:par>
                          <p:cTn id="8" fill="hold" nodeType="afterGroup">
                            <p:stCondLst>
                              <p:cond delay="500"/>
                            </p:stCondLst>
                            <p:childTnLst>
                              <p:par>
                                <p:cTn id="9" presetID="4" presetClass="entr" presetSubtype="16" fill="hold" grpId="0" nodeType="afterEffect">
                                  <p:stCondLst>
                                    <p:cond delay="5000"/>
                                  </p:stCondLst>
                                  <p:childTnLst>
                                    <p:set>
                                      <p:cBhvr>
                                        <p:cTn id="10" dur="1" fill="hold">
                                          <p:stCondLst>
                                            <p:cond delay="0"/>
                                          </p:stCondLst>
                                        </p:cTn>
                                        <p:tgtEl>
                                          <p:spTgt spid="10274"/>
                                        </p:tgtEl>
                                        <p:attrNameLst>
                                          <p:attrName>style.visibility</p:attrName>
                                        </p:attrNameLst>
                                      </p:cBhvr>
                                      <p:to>
                                        <p:strVal val="visible"/>
                                      </p:to>
                                    </p:set>
                                    <p:animEffect transition="in" filter="box(in)">
                                      <p:cBhvr>
                                        <p:cTn id="11" dur="500"/>
                                        <p:tgtEl>
                                          <p:spTgt spid="10274"/>
                                        </p:tgtEl>
                                      </p:cBhvr>
                                    </p:animEffect>
                                  </p:childTnLst>
                                </p:cTn>
                              </p:par>
                            </p:childTnLst>
                          </p:cTn>
                        </p:par>
                        <p:par>
                          <p:cTn id="12" fill="hold" nodeType="afterGroup">
                            <p:stCondLst>
                              <p:cond delay="6000"/>
                            </p:stCondLst>
                            <p:childTnLst>
                              <p:par>
                                <p:cTn id="13" presetID="4" presetClass="entr" presetSubtype="16" fill="hold" nodeType="afterEffect">
                                  <p:stCondLst>
                                    <p:cond delay="2000"/>
                                  </p:stCondLst>
                                  <p:childTnLst>
                                    <p:set>
                                      <p:cBhvr>
                                        <p:cTn id="14" dur="1" fill="hold">
                                          <p:stCondLst>
                                            <p:cond delay="0"/>
                                          </p:stCondLst>
                                        </p:cTn>
                                        <p:tgtEl>
                                          <p:spTgt spid="10275"/>
                                        </p:tgtEl>
                                        <p:attrNameLst>
                                          <p:attrName>style.visibility</p:attrName>
                                        </p:attrNameLst>
                                      </p:cBhvr>
                                      <p:to>
                                        <p:strVal val="visible"/>
                                      </p:to>
                                    </p:set>
                                    <p:animEffect transition="in" filter="box(in)">
                                      <p:cBhvr>
                                        <p:cTn id="15" dur="500"/>
                                        <p:tgtEl>
                                          <p:spTgt spid="1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7FF4FFA4-6B88-4FD1-B696-2A08B91DA446}" type="slidenum">
              <a:rPr lang="de-DE" altLang="de-DE"/>
              <a:pPr/>
              <a:t>10</a:t>
            </a:fld>
            <a:endParaRPr lang="de-DE" altLang="de-DE"/>
          </a:p>
        </p:txBody>
      </p:sp>
      <p:sp>
        <p:nvSpPr>
          <p:cNvPr id="167938" name="Rectangle 2"/>
          <p:cNvSpPr>
            <a:spLocks noGrp="1" noChangeArrowheads="1"/>
          </p:cNvSpPr>
          <p:nvPr>
            <p:ph type="title"/>
          </p:nvPr>
        </p:nvSpPr>
        <p:spPr>
          <a:xfrm>
            <a:off x="1143000" y="609600"/>
            <a:ext cx="7772400" cy="1143000"/>
          </a:xfrm>
        </p:spPr>
        <p:txBody>
          <a:bodyPr/>
          <a:lstStyle/>
          <a:p>
            <a:pPr algn="ctr"/>
            <a:r>
              <a:rPr lang="de-DE" altLang="de-DE"/>
              <a:t>Stichprobe 10-16 Jahre</a:t>
            </a:r>
          </a:p>
        </p:txBody>
      </p:sp>
      <p:sp>
        <p:nvSpPr>
          <p:cNvPr id="167940" name="Text Box 4"/>
          <p:cNvSpPr txBox="1">
            <a:spLocks noChangeArrowheads="1"/>
          </p:cNvSpPr>
          <p:nvPr/>
        </p:nvSpPr>
        <p:spPr bwMode="auto">
          <a:xfrm>
            <a:off x="1536700" y="2286000"/>
            <a:ext cx="7124700"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solidFill>
                  <a:schemeClr val="bg2"/>
                </a:solidFill>
                <a:cs typeface="Arial" pitchFamily="34" charset="0"/>
              </a:rPr>
              <a:t>Messinstrument</a:t>
            </a:r>
            <a:r>
              <a:rPr lang="de-DE" altLang="de-DE">
                <a:cs typeface="Arial" pitchFamily="34" charset="0"/>
              </a:rPr>
              <a:t>: Die Aussagen-Liste zum Selbstwertgefühl für Kinder und Jugendliche (ALS)</a:t>
            </a:r>
            <a:br>
              <a:rPr lang="de-DE" altLang="de-DE">
                <a:cs typeface="Arial" pitchFamily="34" charset="0"/>
              </a:rPr>
            </a:br>
            <a:endParaRPr lang="de-DE" altLang="de-DE">
              <a:cs typeface="Arial" pitchFamily="34" charset="0"/>
            </a:endParaRPr>
          </a:p>
          <a:p>
            <a:r>
              <a:rPr lang="de-DE" altLang="de-DE">
                <a:cs typeface="Arial" pitchFamily="34" charset="0"/>
              </a:rPr>
              <a:t>Dargestellt sind Standardwerte (Mittelwert = 100, Std.abw. = 10) </a:t>
            </a:r>
            <a:br>
              <a:rPr lang="de-DE" altLang="de-DE">
                <a:cs typeface="Arial" pitchFamily="34" charset="0"/>
              </a:rPr>
            </a:br>
            <a:r>
              <a:rPr lang="de-DE" altLang="de-DE">
                <a:cs typeface="Arial" pitchFamily="34" charset="0"/>
              </a:rPr>
              <a:t>der Kinder im Alter zwischen 10 und 16 Jahren;</a:t>
            </a:r>
          </a:p>
          <a:p>
            <a:endParaRPr lang="de-DE" altLang="de-DE">
              <a:cs typeface="Arial" pitchFamily="34" charset="0"/>
            </a:endParaRPr>
          </a:p>
          <a:p>
            <a:r>
              <a:rPr lang="de-DE" altLang="de-DE">
                <a:solidFill>
                  <a:schemeClr val="bg2"/>
                </a:solidFill>
                <a:cs typeface="Arial" pitchFamily="34" charset="0"/>
              </a:rPr>
              <a:t>Stichprobengröße</a:t>
            </a:r>
            <a:r>
              <a:rPr lang="de-DE" altLang="de-DE">
                <a:cs typeface="Arial" pitchFamily="34" charset="0"/>
              </a:rPr>
              <a:t>: ae Väter(V): 16, ae Mütter(M): 5, Zwei-Eltern-Familie(EE): 26</a:t>
            </a:r>
          </a:p>
          <a:p>
            <a:endParaRPr lang="de-DE" altLang="de-DE"/>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6936850D-7601-4919-B6C8-DCB26380D0C9}" type="slidenum">
              <a:rPr lang="de-DE" altLang="de-DE"/>
              <a:pPr/>
              <a:t>11</a:t>
            </a:fld>
            <a:endParaRPr lang="de-DE" altLang="de-DE"/>
          </a:p>
        </p:txBody>
      </p:sp>
      <p:sp>
        <p:nvSpPr>
          <p:cNvPr id="169986" name="Rectangle 2"/>
          <p:cNvSpPr>
            <a:spLocks noGrp="1" noChangeArrowheads="1"/>
          </p:cNvSpPr>
          <p:nvPr>
            <p:ph type="title"/>
          </p:nvPr>
        </p:nvSpPr>
        <p:spPr>
          <a:xfrm>
            <a:off x="1270000" y="609600"/>
            <a:ext cx="7645400" cy="1143000"/>
          </a:xfrm>
        </p:spPr>
        <p:txBody>
          <a:bodyPr/>
          <a:lstStyle/>
          <a:p>
            <a:pPr algn="ctr"/>
            <a:r>
              <a:rPr lang="de-DE" altLang="de-DE"/>
              <a:t>Auswertung</a:t>
            </a:r>
          </a:p>
        </p:txBody>
      </p:sp>
      <p:sp>
        <p:nvSpPr>
          <p:cNvPr id="169988" name="Text Box 4"/>
          <p:cNvSpPr txBox="1">
            <a:spLocks noChangeArrowheads="1"/>
          </p:cNvSpPr>
          <p:nvPr/>
        </p:nvSpPr>
        <p:spPr bwMode="auto">
          <a:xfrm>
            <a:off x="1689100" y="2159000"/>
            <a:ext cx="69469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cs typeface="Arial" pitchFamily="34" charset="0"/>
              </a:rPr>
              <a:t>Wegen teilweise fehlender Normalverteilung wurde eine </a:t>
            </a:r>
            <a:r>
              <a:rPr lang="de-DE" altLang="de-DE">
                <a:solidFill>
                  <a:schemeClr val="bg2"/>
                </a:solidFill>
                <a:cs typeface="Arial" pitchFamily="34" charset="0"/>
              </a:rPr>
              <a:t>Varianzanalyse für ordinale Variablen</a:t>
            </a:r>
            <a:r>
              <a:rPr lang="de-DE" altLang="de-DE">
                <a:cs typeface="Arial" pitchFamily="34" charset="0"/>
              </a:rPr>
              <a:t> mit anschließenden Kontrasten berechnet. </a:t>
            </a:r>
            <a:br>
              <a:rPr lang="de-DE" altLang="de-DE">
                <a:cs typeface="Arial" pitchFamily="34" charset="0"/>
              </a:rPr>
            </a:br>
            <a:endParaRPr lang="de-DE" altLang="de-DE">
              <a:cs typeface="Arial" pitchFamily="34" charset="0"/>
            </a:endParaRPr>
          </a:p>
          <a:p>
            <a:r>
              <a:rPr lang="de-DE" altLang="de-DE">
                <a:cs typeface="Arial" pitchFamily="34" charset="0"/>
              </a:rPr>
              <a:t>Das allgemeine lineare Modell wurde mit folgenden Einstellungen gerechnet: </a:t>
            </a:r>
            <a:br>
              <a:rPr lang="de-DE" altLang="de-DE">
                <a:cs typeface="Arial" pitchFamily="34" charset="0"/>
              </a:rPr>
            </a:br>
            <a:endParaRPr lang="de-DE" altLang="de-DE">
              <a:cs typeface="Arial" pitchFamily="34" charset="0"/>
            </a:endParaRPr>
          </a:p>
          <a:p>
            <a:r>
              <a:rPr lang="de-DE" altLang="de-DE" sz="1600">
                <a:cs typeface="Arial" pitchFamily="34" charset="0"/>
              </a:rPr>
              <a:t>- Verfahren: fitting constants </a:t>
            </a:r>
            <a:br>
              <a:rPr lang="de-DE" altLang="de-DE" sz="1600">
                <a:cs typeface="Arial" pitchFamily="34" charset="0"/>
              </a:rPr>
            </a:br>
            <a:r>
              <a:rPr lang="de-DE" altLang="de-DE" sz="1600">
                <a:cs typeface="Arial" pitchFamily="34" charset="0"/>
              </a:rPr>
              <a:t>- Analysiert wird die Korrelationsmatrix </a:t>
            </a:r>
            <a:br>
              <a:rPr lang="de-DE" altLang="de-DE" sz="1600">
                <a:cs typeface="Arial" pitchFamily="34" charset="0"/>
              </a:rPr>
            </a:br>
            <a:r>
              <a:rPr lang="de-DE" altLang="de-DE" sz="1600">
                <a:cs typeface="Arial" pitchFamily="34" charset="0"/>
              </a:rPr>
              <a:t>- Die Streuungen sind Varianzen/Kovarianzen standardisierter Variablen </a:t>
            </a:r>
            <a:br>
              <a:rPr lang="de-DE" altLang="de-DE" sz="1600">
                <a:cs typeface="Arial" pitchFamily="34" charset="0"/>
              </a:rPr>
            </a:br>
            <a:r>
              <a:rPr lang="de-DE" altLang="de-DE" sz="1600">
                <a:cs typeface="Arial" pitchFamily="34" charset="0"/>
              </a:rPr>
              <a:t>- Es entstehen standardisierte Koeffizienten </a:t>
            </a:r>
            <a:br>
              <a:rPr lang="de-DE" altLang="de-DE" sz="1600">
                <a:cs typeface="Arial" pitchFamily="34" charset="0"/>
              </a:rPr>
            </a:br>
            <a:r>
              <a:rPr lang="de-DE" altLang="de-DE" sz="1600">
                <a:cs typeface="Arial" pitchFamily="34" charset="0"/>
              </a:rPr>
              <a:t>- Die Teststärke von F bzw. t wird mit alpha= 0.05 ermittelt</a:t>
            </a:r>
            <a:r>
              <a:rPr lang="de-DE" altLang="de-DE">
                <a:cs typeface="Arial" pitchFamily="34" charset="0"/>
              </a:rPr>
              <a:t> </a:t>
            </a:r>
          </a:p>
          <a:p>
            <a:endParaRPr lang="de-DE" altLang="de-DE"/>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A2A0D502-F1F3-49DE-9D6F-54645D20D63D}" type="slidenum">
              <a:rPr lang="de-DE" altLang="de-DE"/>
              <a:pPr/>
              <a:t>12</a:t>
            </a:fld>
            <a:endParaRPr lang="de-DE" altLang="de-DE"/>
          </a:p>
        </p:txBody>
      </p:sp>
      <p:sp>
        <p:nvSpPr>
          <p:cNvPr id="168962" name="Rectangle 2"/>
          <p:cNvSpPr>
            <a:spLocks noGrp="1" noChangeArrowheads="1"/>
          </p:cNvSpPr>
          <p:nvPr>
            <p:ph type="title"/>
          </p:nvPr>
        </p:nvSpPr>
        <p:spPr>
          <a:xfrm>
            <a:off x="1282700" y="609600"/>
            <a:ext cx="7632700" cy="1143000"/>
          </a:xfrm>
        </p:spPr>
        <p:txBody>
          <a:bodyPr/>
          <a:lstStyle/>
          <a:p>
            <a:pPr algn="ctr"/>
            <a:r>
              <a:rPr lang="de-DE" altLang="de-DE"/>
              <a:t>Ergebnisse ALS</a:t>
            </a:r>
          </a:p>
        </p:txBody>
      </p:sp>
      <p:graphicFrame>
        <p:nvGraphicFramePr>
          <p:cNvPr id="2" name="Object 5"/>
          <p:cNvGraphicFramePr>
            <a:graphicFrameLocks noChangeAspect="1"/>
          </p:cNvGraphicFramePr>
          <p:nvPr/>
        </p:nvGraphicFramePr>
        <p:xfrm>
          <a:off x="1573213" y="1446213"/>
          <a:ext cx="6899275" cy="4651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1000"/>
                                  </p:stCondLst>
                                  <p:childTnLst>
                                    <p:set>
                                      <p:cBhvr>
                                        <p:cTn id="11"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2" dur="500"/>
                                        <p:tgtEl>
                                          <p:spTgt spid="2">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1000"/>
                                  </p:stCondLst>
                                  <p:childTnLst>
                                    <p:set>
                                      <p:cBhvr>
                                        <p:cTn id="16"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7" dur="500"/>
                                        <p:tgtEl>
                                          <p:spTgt spid="2">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1000"/>
                                  </p:stCondLst>
                                  <p:childTnLst>
                                    <p:set>
                                      <p:cBhvr>
                                        <p:cTn id="21"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wipe(down)">
                                      <p:cBhvr>
                                        <p:cTn id="22" dur="500"/>
                                        <p:tgtEl>
                                          <p:spTgt spid="2">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1000"/>
                                  </p:stCondLst>
                                  <p:childTnLst>
                                    <p:set>
                                      <p:cBhvr>
                                        <p:cTn id="26" dur="1" fill="hold">
                                          <p:stCondLst>
                                            <p:cond delay="0"/>
                                          </p:stCondLst>
                                        </p:cTn>
                                        <p:tgtEl>
                                          <p:spTgt spid="2">
                                            <p:graphicEl>
                                              <a:chart seriesIdx="0" categoryIdx="3" bldStep="ptInSeries"/>
                                            </p:graphicEl>
                                          </p:spTgt>
                                        </p:tgtEl>
                                        <p:attrNameLst>
                                          <p:attrName>style.visibility</p:attrName>
                                        </p:attrNameLst>
                                      </p:cBhvr>
                                      <p:to>
                                        <p:strVal val="visible"/>
                                      </p:to>
                                    </p:set>
                                    <p:animEffect transition="in" filter="wipe(down)">
                                      <p:cBhvr>
                                        <p:cTn id="27" dur="500"/>
                                        <p:tgtEl>
                                          <p:spTgt spid="2">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1000"/>
                                  </p:stCondLst>
                                  <p:childTnLst>
                                    <p:set>
                                      <p:cBhvr>
                                        <p:cTn id="31"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32" dur="500"/>
                                        <p:tgtEl>
                                          <p:spTgt spid="2">
                                            <p:graphicEl>
                                              <a:chart seriesIdx="1" categoryIdx="0"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1000"/>
                                  </p:stCondLst>
                                  <p:childTnLst>
                                    <p:set>
                                      <p:cBhvr>
                                        <p:cTn id="36"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37" dur="500"/>
                                        <p:tgtEl>
                                          <p:spTgt spid="2">
                                            <p:graphicEl>
                                              <a:chart seriesIdx="1" categoryIdx="1"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1000"/>
                                  </p:stCondLst>
                                  <p:childTnLst>
                                    <p:set>
                                      <p:cBhvr>
                                        <p:cTn id="41"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wipe(down)">
                                      <p:cBhvr>
                                        <p:cTn id="42" dur="500"/>
                                        <p:tgtEl>
                                          <p:spTgt spid="2">
                                            <p:graphicEl>
                                              <a:chart seriesIdx="1" categoryIdx="2"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1000"/>
                                  </p:stCondLst>
                                  <p:childTnLst>
                                    <p:set>
                                      <p:cBhvr>
                                        <p:cTn id="46" dur="1" fill="hold">
                                          <p:stCondLst>
                                            <p:cond delay="0"/>
                                          </p:stCondLst>
                                        </p:cTn>
                                        <p:tgtEl>
                                          <p:spTgt spid="2">
                                            <p:graphicEl>
                                              <a:chart seriesIdx="1" categoryIdx="3" bldStep="ptInSeries"/>
                                            </p:graphicEl>
                                          </p:spTgt>
                                        </p:tgtEl>
                                        <p:attrNameLst>
                                          <p:attrName>style.visibility</p:attrName>
                                        </p:attrNameLst>
                                      </p:cBhvr>
                                      <p:to>
                                        <p:strVal val="visible"/>
                                      </p:to>
                                    </p:set>
                                    <p:animEffect transition="in" filter="wipe(down)">
                                      <p:cBhvr>
                                        <p:cTn id="47" dur="500"/>
                                        <p:tgtEl>
                                          <p:spTgt spid="2">
                                            <p:graphicEl>
                                              <a:chart seriesIdx="1" categoryIdx="3"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1000"/>
                                  </p:stCondLst>
                                  <p:childTnLst>
                                    <p:set>
                                      <p:cBhvr>
                                        <p:cTn id="51" dur="1" fill="hold">
                                          <p:stCondLst>
                                            <p:cond delay="0"/>
                                          </p:stCondLst>
                                        </p:cTn>
                                        <p:tgtEl>
                                          <p:spTgt spid="2">
                                            <p:graphicEl>
                                              <a:chart seriesIdx="2" categoryIdx="0" bldStep="ptInSeries"/>
                                            </p:graphicEl>
                                          </p:spTgt>
                                        </p:tgtEl>
                                        <p:attrNameLst>
                                          <p:attrName>style.visibility</p:attrName>
                                        </p:attrNameLst>
                                      </p:cBhvr>
                                      <p:to>
                                        <p:strVal val="visible"/>
                                      </p:to>
                                    </p:set>
                                    <p:animEffect transition="in" filter="wipe(down)">
                                      <p:cBhvr>
                                        <p:cTn id="52" dur="500"/>
                                        <p:tgtEl>
                                          <p:spTgt spid="2">
                                            <p:graphicEl>
                                              <a:chart seriesIdx="2" categoryIdx="0"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1000"/>
                                  </p:stCondLst>
                                  <p:childTnLst>
                                    <p:set>
                                      <p:cBhvr>
                                        <p:cTn id="56" dur="1" fill="hold">
                                          <p:stCondLst>
                                            <p:cond delay="0"/>
                                          </p:stCondLst>
                                        </p:cTn>
                                        <p:tgtEl>
                                          <p:spTgt spid="2">
                                            <p:graphicEl>
                                              <a:chart seriesIdx="2" categoryIdx="1" bldStep="ptInSeries"/>
                                            </p:graphicEl>
                                          </p:spTgt>
                                        </p:tgtEl>
                                        <p:attrNameLst>
                                          <p:attrName>style.visibility</p:attrName>
                                        </p:attrNameLst>
                                      </p:cBhvr>
                                      <p:to>
                                        <p:strVal val="visible"/>
                                      </p:to>
                                    </p:set>
                                    <p:animEffect transition="in" filter="wipe(down)">
                                      <p:cBhvr>
                                        <p:cTn id="57" dur="500"/>
                                        <p:tgtEl>
                                          <p:spTgt spid="2">
                                            <p:graphicEl>
                                              <a:chart seriesIdx="2" categoryIdx="1"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1000"/>
                                  </p:stCondLst>
                                  <p:childTnLst>
                                    <p:set>
                                      <p:cBhvr>
                                        <p:cTn id="61" dur="1" fill="hold">
                                          <p:stCondLst>
                                            <p:cond delay="0"/>
                                          </p:stCondLst>
                                        </p:cTn>
                                        <p:tgtEl>
                                          <p:spTgt spid="2">
                                            <p:graphicEl>
                                              <a:chart seriesIdx="2" categoryIdx="2" bldStep="ptInSeries"/>
                                            </p:graphicEl>
                                          </p:spTgt>
                                        </p:tgtEl>
                                        <p:attrNameLst>
                                          <p:attrName>style.visibility</p:attrName>
                                        </p:attrNameLst>
                                      </p:cBhvr>
                                      <p:to>
                                        <p:strVal val="visible"/>
                                      </p:to>
                                    </p:set>
                                    <p:animEffect transition="in" filter="wipe(down)">
                                      <p:cBhvr>
                                        <p:cTn id="62" dur="500"/>
                                        <p:tgtEl>
                                          <p:spTgt spid="2">
                                            <p:graphicEl>
                                              <a:chart seriesIdx="2" categoryIdx="2"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1000"/>
                                  </p:stCondLst>
                                  <p:childTnLst>
                                    <p:set>
                                      <p:cBhvr>
                                        <p:cTn id="66" dur="1" fill="hold">
                                          <p:stCondLst>
                                            <p:cond delay="0"/>
                                          </p:stCondLst>
                                        </p:cTn>
                                        <p:tgtEl>
                                          <p:spTgt spid="2">
                                            <p:graphicEl>
                                              <a:chart seriesIdx="2" categoryIdx="3" bldStep="ptInSeries"/>
                                            </p:graphicEl>
                                          </p:spTgt>
                                        </p:tgtEl>
                                        <p:attrNameLst>
                                          <p:attrName>style.visibility</p:attrName>
                                        </p:attrNameLst>
                                      </p:cBhvr>
                                      <p:to>
                                        <p:strVal val="visible"/>
                                      </p:to>
                                    </p:set>
                                    <p:animEffect transition="in" filter="wipe(down)">
                                      <p:cBhvr>
                                        <p:cTn id="67" dur="500"/>
                                        <p:tgtEl>
                                          <p:spTgt spid="2">
                                            <p:graphicEl>
                                              <a:chart seriesIdx="2"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75D45842-E1FA-4911-943C-E4882686B461}" type="slidenum">
              <a:rPr lang="de-DE" altLang="de-DE"/>
              <a:pPr/>
              <a:t>13</a:t>
            </a:fld>
            <a:endParaRPr lang="de-DE" altLang="de-DE"/>
          </a:p>
        </p:txBody>
      </p:sp>
      <p:sp>
        <p:nvSpPr>
          <p:cNvPr id="171010" name="Rectangle 2"/>
          <p:cNvSpPr>
            <a:spLocks noGrp="1" noChangeArrowheads="1"/>
          </p:cNvSpPr>
          <p:nvPr>
            <p:ph type="title"/>
          </p:nvPr>
        </p:nvSpPr>
        <p:spPr>
          <a:xfrm>
            <a:off x="1231900" y="393700"/>
            <a:ext cx="7670800" cy="812800"/>
          </a:xfrm>
        </p:spPr>
        <p:txBody>
          <a:bodyPr/>
          <a:lstStyle/>
          <a:p>
            <a:pPr algn="ctr"/>
            <a:r>
              <a:rPr lang="de-DE" altLang="de-DE"/>
              <a:t>Teilgebiet „Schule“</a:t>
            </a:r>
          </a:p>
        </p:txBody>
      </p:sp>
      <p:pic>
        <p:nvPicPr>
          <p:cNvPr id="171012" name="Picture 4" descr="D:\HTML-Files\Väter\ScheffeSch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457325"/>
            <a:ext cx="7831138" cy="473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p:txBody>
          <a:bodyPr/>
          <a:lstStyle/>
          <a:p>
            <a:r>
              <a:rPr lang="de-DE" altLang="de-DE"/>
              <a:t>Emotionale Entwicklung</a:t>
            </a:r>
          </a:p>
        </p:txBody>
      </p:sp>
      <p:sp>
        <p:nvSpPr>
          <p:cNvPr id="9" name="Foliennummernplatzhalter 5"/>
          <p:cNvSpPr>
            <a:spLocks noGrp="1"/>
          </p:cNvSpPr>
          <p:nvPr>
            <p:ph type="sldNum" sz="quarter" idx="12"/>
          </p:nvPr>
        </p:nvSpPr>
        <p:spPr/>
        <p:txBody>
          <a:bodyPr/>
          <a:lstStyle/>
          <a:p>
            <a:fld id="{B3FB278B-2155-4FB5-81C8-A9B54E1CBCDA}" type="slidenum">
              <a:rPr lang="de-DE" altLang="de-DE"/>
              <a:pPr/>
              <a:t>14</a:t>
            </a:fld>
            <a:endParaRPr lang="de-DE" altLang="de-DE"/>
          </a:p>
        </p:txBody>
      </p:sp>
      <p:sp>
        <p:nvSpPr>
          <p:cNvPr id="172034" name="Rectangle 2"/>
          <p:cNvSpPr>
            <a:spLocks noGrp="1" noChangeArrowheads="1"/>
          </p:cNvSpPr>
          <p:nvPr>
            <p:ph type="title"/>
          </p:nvPr>
        </p:nvSpPr>
        <p:spPr>
          <a:xfrm>
            <a:off x="1206500" y="609600"/>
            <a:ext cx="7708900" cy="1143000"/>
          </a:xfrm>
        </p:spPr>
        <p:txBody>
          <a:bodyPr/>
          <a:lstStyle/>
          <a:p>
            <a:pPr algn="ctr"/>
            <a:r>
              <a:rPr lang="de-DE" altLang="de-DE"/>
              <a:t>Bewertung „Schule“</a:t>
            </a:r>
          </a:p>
        </p:txBody>
      </p:sp>
      <p:sp>
        <p:nvSpPr>
          <p:cNvPr id="172036" name="Text Box 4"/>
          <p:cNvSpPr txBox="1">
            <a:spLocks noChangeArrowheads="1"/>
          </p:cNvSpPr>
          <p:nvPr/>
        </p:nvSpPr>
        <p:spPr bwMode="auto">
          <a:xfrm>
            <a:off x="5219700" y="1600200"/>
            <a:ext cx="34925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i="1">
                <a:solidFill>
                  <a:schemeClr val="bg2"/>
                </a:solidFill>
                <a:cs typeface="Arial" pitchFamily="34" charset="0"/>
              </a:rPr>
              <a:t>Statistisch gesehen</a:t>
            </a:r>
            <a:r>
              <a:rPr lang="de-DE" altLang="de-DE">
                <a:solidFill>
                  <a:schemeClr val="bg2"/>
                </a:solidFill>
                <a:cs typeface="Arial" pitchFamily="34" charset="0"/>
              </a:rPr>
              <a:t> fühlen sich die Kinder der ae Mütter in der Schule besser akzeptiert und zufrieden als dies die Kinder der anderen beiden Gruppen tun. Zwischen Kindern ae Väter und Zwei-Eltern-Familien besteht in dieser Hinsicht kein Unterschied. </a:t>
            </a:r>
            <a:br>
              <a:rPr lang="de-DE" altLang="de-DE">
                <a:solidFill>
                  <a:schemeClr val="bg2"/>
                </a:solidFill>
                <a:cs typeface="Arial" pitchFamily="34" charset="0"/>
              </a:rPr>
            </a:br>
            <a:r>
              <a:rPr lang="de-DE" altLang="de-DE">
                <a:solidFill>
                  <a:schemeClr val="bg2"/>
                </a:solidFill>
                <a:cs typeface="Arial" pitchFamily="34" charset="0"/>
              </a:rPr>
              <a:t>Generell unterscheiden sich alle von uns befragten Kinder nicht von ihren </a:t>
            </a:r>
            <a:r>
              <a:rPr lang="de-DE" altLang="de-DE" i="1">
                <a:solidFill>
                  <a:schemeClr val="bg2"/>
                </a:solidFill>
                <a:cs typeface="Arial" pitchFamily="34" charset="0"/>
              </a:rPr>
              <a:t>Altersgenossen</a:t>
            </a:r>
            <a:r>
              <a:rPr lang="de-DE" altLang="de-DE">
                <a:solidFill>
                  <a:schemeClr val="bg2"/>
                </a:solidFill>
                <a:cs typeface="Arial" pitchFamily="34" charset="0"/>
              </a:rPr>
              <a:t> im Bereich "Akzeptanz" in der Schule.</a:t>
            </a:r>
          </a:p>
        </p:txBody>
      </p:sp>
      <p:graphicFrame>
        <p:nvGraphicFramePr>
          <p:cNvPr id="2" name="Object 17"/>
          <p:cNvGraphicFramePr>
            <a:graphicFrameLocks noChangeAspect="1"/>
          </p:cNvGraphicFramePr>
          <p:nvPr/>
        </p:nvGraphicFramePr>
        <p:xfrm>
          <a:off x="1612900" y="1700213"/>
          <a:ext cx="3454400" cy="4092575"/>
        </p:xfrm>
        <a:graphic>
          <a:graphicData uri="http://schemas.openxmlformats.org/drawingml/2006/chart">
            <c:chart xmlns:c="http://schemas.openxmlformats.org/drawingml/2006/chart" xmlns:r="http://schemas.openxmlformats.org/officeDocument/2006/relationships" r:id="rId2"/>
          </a:graphicData>
        </a:graphic>
      </p:graphicFrame>
      <p:sp>
        <p:nvSpPr>
          <p:cNvPr id="172050" name="Text Box 18"/>
          <p:cNvSpPr txBox="1">
            <a:spLocks noChangeArrowheads="1"/>
          </p:cNvSpPr>
          <p:nvPr/>
        </p:nvSpPr>
        <p:spPr bwMode="auto">
          <a:xfrm>
            <a:off x="2643188" y="4305300"/>
            <a:ext cx="366712"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Väter</a:t>
            </a:r>
          </a:p>
        </p:txBody>
      </p:sp>
      <p:sp>
        <p:nvSpPr>
          <p:cNvPr id="172051" name="Text Box 19"/>
          <p:cNvSpPr txBox="1">
            <a:spLocks noChangeArrowheads="1"/>
          </p:cNvSpPr>
          <p:nvPr/>
        </p:nvSpPr>
        <p:spPr bwMode="auto">
          <a:xfrm>
            <a:off x="3252788" y="3911600"/>
            <a:ext cx="366712"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Mütter</a:t>
            </a:r>
          </a:p>
        </p:txBody>
      </p:sp>
      <p:sp>
        <p:nvSpPr>
          <p:cNvPr id="172053" name="Text Box 21"/>
          <p:cNvSpPr txBox="1">
            <a:spLocks noChangeArrowheads="1"/>
          </p:cNvSpPr>
          <p:nvPr/>
        </p:nvSpPr>
        <p:spPr bwMode="auto">
          <a:xfrm>
            <a:off x="3743325" y="4127500"/>
            <a:ext cx="5492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Zwei-Eltern-Familie</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4039ACE9-9134-43B7-AFE6-9B3714CD0F98}" type="slidenum">
              <a:rPr lang="de-DE" altLang="de-DE"/>
              <a:pPr/>
              <a:t>15</a:t>
            </a:fld>
            <a:endParaRPr lang="de-DE" altLang="de-DE"/>
          </a:p>
        </p:txBody>
      </p:sp>
      <p:sp>
        <p:nvSpPr>
          <p:cNvPr id="173058" name="Rectangle 2"/>
          <p:cNvSpPr>
            <a:spLocks noGrp="1" noChangeArrowheads="1"/>
          </p:cNvSpPr>
          <p:nvPr>
            <p:ph type="title"/>
          </p:nvPr>
        </p:nvSpPr>
        <p:spPr>
          <a:xfrm>
            <a:off x="1231900" y="393700"/>
            <a:ext cx="7670800" cy="812800"/>
          </a:xfrm>
        </p:spPr>
        <p:txBody>
          <a:bodyPr/>
          <a:lstStyle/>
          <a:p>
            <a:pPr algn="ctr"/>
            <a:r>
              <a:rPr lang="de-DE" altLang="de-DE"/>
              <a:t>Teilgebiet „Freizeit“</a:t>
            </a:r>
          </a:p>
        </p:txBody>
      </p:sp>
      <p:pic>
        <p:nvPicPr>
          <p:cNvPr id="173060" name="Picture 4" descr="D:\HTML-Files\Väter\ScheffeFre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1279525"/>
            <a:ext cx="7961313" cy="487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p:txBody>
          <a:bodyPr/>
          <a:lstStyle/>
          <a:p>
            <a:r>
              <a:rPr lang="de-DE" altLang="de-DE"/>
              <a:t>Emotionale Entwicklung</a:t>
            </a:r>
          </a:p>
        </p:txBody>
      </p:sp>
      <p:sp>
        <p:nvSpPr>
          <p:cNvPr id="9" name="Foliennummernplatzhalter 5"/>
          <p:cNvSpPr>
            <a:spLocks noGrp="1"/>
          </p:cNvSpPr>
          <p:nvPr>
            <p:ph type="sldNum" sz="quarter" idx="12"/>
          </p:nvPr>
        </p:nvSpPr>
        <p:spPr/>
        <p:txBody>
          <a:bodyPr/>
          <a:lstStyle/>
          <a:p>
            <a:fld id="{12BF92AF-835E-4B2C-B5EA-8812D2C0DCDB}" type="slidenum">
              <a:rPr lang="de-DE" altLang="de-DE"/>
              <a:pPr/>
              <a:t>16</a:t>
            </a:fld>
            <a:endParaRPr lang="de-DE" altLang="de-DE"/>
          </a:p>
        </p:txBody>
      </p:sp>
      <p:sp>
        <p:nvSpPr>
          <p:cNvPr id="174082" name="Rectangle 2"/>
          <p:cNvSpPr>
            <a:spLocks noGrp="1" noChangeArrowheads="1"/>
          </p:cNvSpPr>
          <p:nvPr>
            <p:ph type="title"/>
          </p:nvPr>
        </p:nvSpPr>
        <p:spPr>
          <a:xfrm>
            <a:off x="1206500" y="609600"/>
            <a:ext cx="7708900" cy="1143000"/>
          </a:xfrm>
        </p:spPr>
        <p:txBody>
          <a:bodyPr/>
          <a:lstStyle/>
          <a:p>
            <a:pPr algn="ctr"/>
            <a:r>
              <a:rPr lang="de-DE" altLang="de-DE"/>
              <a:t>Bewertung „Freizeit“</a:t>
            </a:r>
          </a:p>
        </p:txBody>
      </p:sp>
      <p:sp>
        <p:nvSpPr>
          <p:cNvPr id="174083" name="Text Box 3"/>
          <p:cNvSpPr txBox="1">
            <a:spLocks noChangeArrowheads="1"/>
          </p:cNvSpPr>
          <p:nvPr/>
        </p:nvSpPr>
        <p:spPr bwMode="auto">
          <a:xfrm>
            <a:off x="5219700" y="2286000"/>
            <a:ext cx="34925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i="1">
                <a:solidFill>
                  <a:schemeClr val="bg2"/>
                </a:solidFill>
                <a:cs typeface="Arial" pitchFamily="34" charset="0"/>
              </a:rPr>
              <a:t>Statistisch gesehen</a:t>
            </a:r>
            <a:r>
              <a:rPr lang="de-DE" altLang="de-DE">
                <a:solidFill>
                  <a:schemeClr val="bg2"/>
                </a:solidFill>
                <a:cs typeface="Arial" pitchFamily="34" charset="0"/>
              </a:rPr>
              <a:t> besteht im Bereich Freizeit kein Unterschied zwischen den drei Personengruppen. Alle von uns befragten Kinder unterscheiden sich nicht von ihren </a:t>
            </a:r>
            <a:r>
              <a:rPr lang="de-DE" altLang="de-DE" i="1">
                <a:solidFill>
                  <a:schemeClr val="bg2"/>
                </a:solidFill>
                <a:cs typeface="Arial" pitchFamily="34" charset="0"/>
              </a:rPr>
              <a:t>Altersgenossen</a:t>
            </a:r>
            <a:r>
              <a:rPr lang="de-DE" altLang="de-DE">
                <a:solidFill>
                  <a:schemeClr val="bg2"/>
                </a:solidFill>
                <a:cs typeface="Arial" pitchFamily="34" charset="0"/>
              </a:rPr>
              <a:t> im Bereich "Freizeit".</a:t>
            </a:r>
          </a:p>
        </p:txBody>
      </p:sp>
      <p:graphicFrame>
        <p:nvGraphicFramePr>
          <p:cNvPr id="2" name="Object 4"/>
          <p:cNvGraphicFramePr>
            <a:graphicFrameLocks noChangeAspect="1"/>
          </p:cNvGraphicFramePr>
          <p:nvPr/>
        </p:nvGraphicFramePr>
        <p:xfrm>
          <a:off x="1612900" y="1701800"/>
          <a:ext cx="322580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174085" name="Text Box 5"/>
          <p:cNvSpPr txBox="1">
            <a:spLocks noChangeArrowheads="1"/>
          </p:cNvSpPr>
          <p:nvPr/>
        </p:nvSpPr>
        <p:spPr bwMode="auto">
          <a:xfrm>
            <a:off x="2465388" y="4305300"/>
            <a:ext cx="366712"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Väter</a:t>
            </a:r>
          </a:p>
        </p:txBody>
      </p:sp>
      <p:sp>
        <p:nvSpPr>
          <p:cNvPr id="174086" name="Text Box 6"/>
          <p:cNvSpPr txBox="1">
            <a:spLocks noChangeArrowheads="1"/>
          </p:cNvSpPr>
          <p:nvPr/>
        </p:nvSpPr>
        <p:spPr bwMode="auto">
          <a:xfrm>
            <a:off x="3074988" y="3911600"/>
            <a:ext cx="366712"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Mütter</a:t>
            </a:r>
          </a:p>
        </p:txBody>
      </p:sp>
      <p:sp>
        <p:nvSpPr>
          <p:cNvPr id="174087" name="Text Box 7"/>
          <p:cNvSpPr txBox="1">
            <a:spLocks noChangeArrowheads="1"/>
          </p:cNvSpPr>
          <p:nvPr/>
        </p:nvSpPr>
        <p:spPr bwMode="auto">
          <a:xfrm>
            <a:off x="3565525" y="4127500"/>
            <a:ext cx="5492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Zwei-Eltern-Familie</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25D1C053-C5CF-4ED7-809B-6256D6FDC44A}" type="slidenum">
              <a:rPr lang="de-DE" altLang="de-DE"/>
              <a:pPr/>
              <a:t>17</a:t>
            </a:fld>
            <a:endParaRPr lang="de-DE" altLang="de-DE"/>
          </a:p>
        </p:txBody>
      </p:sp>
      <p:sp>
        <p:nvSpPr>
          <p:cNvPr id="175106" name="Rectangle 2"/>
          <p:cNvSpPr>
            <a:spLocks noGrp="1" noChangeArrowheads="1"/>
          </p:cNvSpPr>
          <p:nvPr>
            <p:ph type="title"/>
          </p:nvPr>
        </p:nvSpPr>
        <p:spPr>
          <a:xfrm>
            <a:off x="1231900" y="393700"/>
            <a:ext cx="7670800" cy="812800"/>
          </a:xfrm>
        </p:spPr>
        <p:txBody>
          <a:bodyPr/>
          <a:lstStyle/>
          <a:p>
            <a:pPr algn="ctr"/>
            <a:r>
              <a:rPr lang="de-DE" altLang="de-DE"/>
              <a:t>Teilgebiet „Familie“</a:t>
            </a:r>
          </a:p>
        </p:txBody>
      </p:sp>
      <p:pic>
        <p:nvPicPr>
          <p:cNvPr id="175108" name="Picture 4" descr="D:\HTML-Files\Väter\ScheffeF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308100"/>
            <a:ext cx="7924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p:txBody>
          <a:bodyPr/>
          <a:lstStyle/>
          <a:p>
            <a:r>
              <a:rPr lang="de-DE" altLang="de-DE"/>
              <a:t>Emotionale Entwicklung</a:t>
            </a:r>
          </a:p>
        </p:txBody>
      </p:sp>
      <p:sp>
        <p:nvSpPr>
          <p:cNvPr id="9" name="Foliennummernplatzhalter 5"/>
          <p:cNvSpPr>
            <a:spLocks noGrp="1"/>
          </p:cNvSpPr>
          <p:nvPr>
            <p:ph type="sldNum" sz="quarter" idx="12"/>
          </p:nvPr>
        </p:nvSpPr>
        <p:spPr/>
        <p:txBody>
          <a:bodyPr/>
          <a:lstStyle/>
          <a:p>
            <a:fld id="{7B53FFCD-9460-48F2-9355-D48E5A89B549}" type="slidenum">
              <a:rPr lang="de-DE" altLang="de-DE"/>
              <a:pPr/>
              <a:t>18</a:t>
            </a:fld>
            <a:endParaRPr lang="de-DE" altLang="de-DE"/>
          </a:p>
        </p:txBody>
      </p:sp>
      <p:sp>
        <p:nvSpPr>
          <p:cNvPr id="176130" name="Rectangle 2"/>
          <p:cNvSpPr>
            <a:spLocks noGrp="1" noChangeArrowheads="1"/>
          </p:cNvSpPr>
          <p:nvPr>
            <p:ph type="title"/>
          </p:nvPr>
        </p:nvSpPr>
        <p:spPr>
          <a:xfrm>
            <a:off x="1206500" y="609600"/>
            <a:ext cx="7708900" cy="1143000"/>
          </a:xfrm>
        </p:spPr>
        <p:txBody>
          <a:bodyPr/>
          <a:lstStyle/>
          <a:p>
            <a:pPr algn="ctr"/>
            <a:r>
              <a:rPr lang="de-DE" altLang="de-DE"/>
              <a:t>Bewertung „Freizeit“</a:t>
            </a:r>
          </a:p>
        </p:txBody>
      </p:sp>
      <p:sp>
        <p:nvSpPr>
          <p:cNvPr id="176131" name="Text Box 3"/>
          <p:cNvSpPr txBox="1">
            <a:spLocks noChangeArrowheads="1"/>
          </p:cNvSpPr>
          <p:nvPr/>
        </p:nvSpPr>
        <p:spPr bwMode="auto">
          <a:xfrm>
            <a:off x="5219700" y="1790700"/>
            <a:ext cx="34925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i="1">
                <a:solidFill>
                  <a:schemeClr val="bg2"/>
                </a:solidFill>
                <a:cs typeface="Arial" pitchFamily="34" charset="0"/>
              </a:rPr>
              <a:t>Statistisch gesehen</a:t>
            </a:r>
            <a:r>
              <a:rPr lang="de-DE" altLang="de-DE">
                <a:solidFill>
                  <a:schemeClr val="bg2"/>
                </a:solidFill>
                <a:cs typeface="Arial" pitchFamily="34" charset="0"/>
              </a:rPr>
              <a:t> ist hier lediglich der Unterschied "aeVäter vs. Zwei-Eltern-Familie" festzustellen. Die Kinder der ae Väter fühlen sich in der Familie weniger akzeptiert als die Kinder der anderen beiden hier untersuchten Gruppen</a:t>
            </a:r>
            <a:br>
              <a:rPr lang="de-DE" altLang="de-DE">
                <a:solidFill>
                  <a:schemeClr val="bg2"/>
                </a:solidFill>
                <a:cs typeface="Arial" pitchFamily="34" charset="0"/>
              </a:rPr>
            </a:br>
            <a:r>
              <a:rPr lang="de-DE" altLang="de-DE">
                <a:solidFill>
                  <a:schemeClr val="bg2"/>
                </a:solidFill>
                <a:cs typeface="Arial" pitchFamily="34" charset="0"/>
              </a:rPr>
              <a:t>Alle von uns befragten Kinder unterscheiden sich nicht von ihren </a:t>
            </a:r>
            <a:r>
              <a:rPr lang="de-DE" altLang="de-DE" i="1">
                <a:solidFill>
                  <a:schemeClr val="bg2"/>
                </a:solidFill>
                <a:cs typeface="Arial" pitchFamily="34" charset="0"/>
              </a:rPr>
              <a:t>Altersgenossen</a:t>
            </a:r>
            <a:r>
              <a:rPr lang="de-DE" altLang="de-DE">
                <a:solidFill>
                  <a:schemeClr val="bg2"/>
                </a:solidFill>
                <a:cs typeface="Arial" pitchFamily="34" charset="0"/>
              </a:rPr>
              <a:t> im Bereich "Familie".</a:t>
            </a:r>
          </a:p>
        </p:txBody>
      </p:sp>
      <p:graphicFrame>
        <p:nvGraphicFramePr>
          <p:cNvPr id="2" name="Object 4"/>
          <p:cNvGraphicFramePr>
            <a:graphicFrameLocks noChangeAspect="1"/>
          </p:cNvGraphicFramePr>
          <p:nvPr/>
        </p:nvGraphicFramePr>
        <p:xfrm>
          <a:off x="1612900" y="1701800"/>
          <a:ext cx="322580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176133" name="Text Box 5"/>
          <p:cNvSpPr txBox="1">
            <a:spLocks noChangeArrowheads="1"/>
          </p:cNvSpPr>
          <p:nvPr/>
        </p:nvSpPr>
        <p:spPr bwMode="auto">
          <a:xfrm>
            <a:off x="2465388" y="4572000"/>
            <a:ext cx="36671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Väter</a:t>
            </a:r>
          </a:p>
        </p:txBody>
      </p:sp>
      <p:sp>
        <p:nvSpPr>
          <p:cNvPr id="176134" name="Text Box 6"/>
          <p:cNvSpPr txBox="1">
            <a:spLocks noChangeArrowheads="1"/>
          </p:cNvSpPr>
          <p:nvPr/>
        </p:nvSpPr>
        <p:spPr bwMode="auto">
          <a:xfrm>
            <a:off x="3074988" y="4178300"/>
            <a:ext cx="36671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Mütter</a:t>
            </a:r>
          </a:p>
        </p:txBody>
      </p:sp>
      <p:sp>
        <p:nvSpPr>
          <p:cNvPr id="176135" name="Text Box 7"/>
          <p:cNvSpPr txBox="1">
            <a:spLocks noChangeArrowheads="1"/>
          </p:cNvSpPr>
          <p:nvPr/>
        </p:nvSpPr>
        <p:spPr bwMode="auto">
          <a:xfrm>
            <a:off x="3565525" y="4394200"/>
            <a:ext cx="5492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Zwei-Eltern-Familie</a:t>
            </a: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DE008890-7135-4C84-AB6A-5EBE51AE0789}" type="slidenum">
              <a:rPr lang="de-DE" altLang="de-DE"/>
              <a:pPr/>
              <a:t>19</a:t>
            </a:fld>
            <a:endParaRPr lang="de-DE" altLang="de-DE"/>
          </a:p>
        </p:txBody>
      </p:sp>
      <p:sp>
        <p:nvSpPr>
          <p:cNvPr id="177154" name="Rectangle 2"/>
          <p:cNvSpPr>
            <a:spLocks noGrp="1" noChangeArrowheads="1"/>
          </p:cNvSpPr>
          <p:nvPr>
            <p:ph type="title"/>
          </p:nvPr>
        </p:nvSpPr>
        <p:spPr>
          <a:xfrm>
            <a:off x="1231900" y="393700"/>
            <a:ext cx="7670800" cy="812800"/>
          </a:xfrm>
        </p:spPr>
        <p:txBody>
          <a:bodyPr/>
          <a:lstStyle/>
          <a:p>
            <a:pPr algn="ctr"/>
            <a:r>
              <a:rPr lang="de-DE" altLang="de-DE"/>
              <a:t>Gesamtbeurteilung</a:t>
            </a:r>
          </a:p>
        </p:txBody>
      </p:sp>
      <p:pic>
        <p:nvPicPr>
          <p:cNvPr id="177156" name="Picture 4" descr="D:\HTML-Files\Väter\ScheffeGesa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62075"/>
            <a:ext cx="7658100" cy="488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8B948842-005D-40A6-A6B8-11FE3CF0B674}" type="slidenum">
              <a:rPr lang="de-DE" altLang="de-DE"/>
              <a:pPr/>
              <a:t>2</a:t>
            </a:fld>
            <a:endParaRPr lang="de-DE" altLang="de-DE"/>
          </a:p>
        </p:txBody>
      </p:sp>
      <p:pic>
        <p:nvPicPr>
          <p:cNvPr id="158727" name="Picture 7" descr="D:\HTML-Files\Gifs\V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09600"/>
            <a:ext cx="45974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4"/>
          <p:cNvSpPr>
            <a:spLocks noGrp="1"/>
          </p:cNvSpPr>
          <p:nvPr>
            <p:ph type="ftr" sz="quarter" idx="11"/>
          </p:nvPr>
        </p:nvSpPr>
        <p:spPr/>
        <p:txBody>
          <a:bodyPr/>
          <a:lstStyle/>
          <a:p>
            <a:r>
              <a:rPr lang="de-DE" altLang="de-DE"/>
              <a:t>Emotionale Entwicklung</a:t>
            </a:r>
          </a:p>
        </p:txBody>
      </p:sp>
      <p:sp>
        <p:nvSpPr>
          <p:cNvPr id="9" name="Foliennummernplatzhalter 5"/>
          <p:cNvSpPr>
            <a:spLocks noGrp="1"/>
          </p:cNvSpPr>
          <p:nvPr>
            <p:ph type="sldNum" sz="quarter" idx="12"/>
          </p:nvPr>
        </p:nvSpPr>
        <p:spPr/>
        <p:txBody>
          <a:bodyPr/>
          <a:lstStyle/>
          <a:p>
            <a:fld id="{A6741262-A811-4A04-8BAD-034C45385D10}" type="slidenum">
              <a:rPr lang="de-DE" altLang="de-DE"/>
              <a:pPr/>
              <a:t>20</a:t>
            </a:fld>
            <a:endParaRPr lang="de-DE" altLang="de-DE"/>
          </a:p>
        </p:txBody>
      </p:sp>
      <p:sp>
        <p:nvSpPr>
          <p:cNvPr id="178178" name="Rectangle 2"/>
          <p:cNvSpPr>
            <a:spLocks noGrp="1" noChangeArrowheads="1"/>
          </p:cNvSpPr>
          <p:nvPr>
            <p:ph type="title"/>
          </p:nvPr>
        </p:nvSpPr>
        <p:spPr>
          <a:xfrm>
            <a:off x="1206500" y="609600"/>
            <a:ext cx="7708900" cy="1143000"/>
          </a:xfrm>
        </p:spPr>
        <p:txBody>
          <a:bodyPr/>
          <a:lstStyle/>
          <a:p>
            <a:pPr algn="ctr"/>
            <a:r>
              <a:rPr lang="de-DE" altLang="de-DE"/>
              <a:t>Gesamtbeurteilung</a:t>
            </a:r>
          </a:p>
        </p:txBody>
      </p:sp>
      <p:sp>
        <p:nvSpPr>
          <p:cNvPr id="178179" name="Text Box 3"/>
          <p:cNvSpPr txBox="1">
            <a:spLocks noChangeArrowheads="1"/>
          </p:cNvSpPr>
          <p:nvPr/>
        </p:nvSpPr>
        <p:spPr bwMode="auto">
          <a:xfrm>
            <a:off x="5143500" y="2527300"/>
            <a:ext cx="34925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solidFill>
                  <a:schemeClr val="bg2"/>
                </a:solidFill>
                <a:cs typeface="Arial" pitchFamily="34" charset="0"/>
              </a:rPr>
              <a:t>Fasst man alle Bereiche des Tests zusammen, so ergibt sich </a:t>
            </a:r>
            <a:r>
              <a:rPr lang="de-DE" altLang="de-DE" i="1">
                <a:solidFill>
                  <a:schemeClr val="bg2"/>
                </a:solidFill>
                <a:cs typeface="Arial" pitchFamily="34" charset="0"/>
              </a:rPr>
              <a:t>statistisch gesehen</a:t>
            </a:r>
            <a:r>
              <a:rPr lang="de-DE" altLang="de-DE">
                <a:solidFill>
                  <a:schemeClr val="bg2"/>
                </a:solidFill>
                <a:cs typeface="Arial" pitchFamily="34" charset="0"/>
              </a:rPr>
              <a:t> kein Unterschied im Selbstwertgefühl der Kinder der getesteten Gruppen untereinander. </a:t>
            </a:r>
          </a:p>
        </p:txBody>
      </p:sp>
      <p:graphicFrame>
        <p:nvGraphicFramePr>
          <p:cNvPr id="2" name="Object 4"/>
          <p:cNvGraphicFramePr>
            <a:graphicFrameLocks noChangeAspect="1"/>
          </p:cNvGraphicFramePr>
          <p:nvPr/>
        </p:nvGraphicFramePr>
        <p:xfrm>
          <a:off x="1612900" y="1701800"/>
          <a:ext cx="322580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178181" name="Text Box 5"/>
          <p:cNvSpPr txBox="1">
            <a:spLocks noChangeArrowheads="1"/>
          </p:cNvSpPr>
          <p:nvPr/>
        </p:nvSpPr>
        <p:spPr bwMode="auto">
          <a:xfrm>
            <a:off x="2465388" y="4572000"/>
            <a:ext cx="36671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Väter</a:t>
            </a:r>
          </a:p>
        </p:txBody>
      </p:sp>
      <p:sp>
        <p:nvSpPr>
          <p:cNvPr id="178182" name="Text Box 6"/>
          <p:cNvSpPr txBox="1">
            <a:spLocks noChangeArrowheads="1"/>
          </p:cNvSpPr>
          <p:nvPr/>
        </p:nvSpPr>
        <p:spPr bwMode="auto">
          <a:xfrm>
            <a:off x="3074988" y="4178300"/>
            <a:ext cx="36671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Ae Mütter</a:t>
            </a:r>
          </a:p>
        </p:txBody>
      </p:sp>
      <p:sp>
        <p:nvSpPr>
          <p:cNvPr id="178183" name="Text Box 7"/>
          <p:cNvSpPr txBox="1">
            <a:spLocks noChangeArrowheads="1"/>
          </p:cNvSpPr>
          <p:nvPr/>
        </p:nvSpPr>
        <p:spPr bwMode="auto">
          <a:xfrm>
            <a:off x="3565525" y="4394200"/>
            <a:ext cx="5492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de-DE" altLang="de-DE" sz="1200">
                <a:solidFill>
                  <a:schemeClr val="bg2"/>
                </a:solidFill>
              </a:rPr>
              <a:t>Zwei-Eltern-Familie</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35ABC098-B69C-4D7A-9123-91CDFE109B07}" type="slidenum">
              <a:rPr lang="de-DE" altLang="de-DE"/>
              <a:pPr/>
              <a:t>21</a:t>
            </a:fld>
            <a:endParaRPr lang="de-DE" altLang="de-DE"/>
          </a:p>
        </p:txBody>
      </p:sp>
      <p:sp>
        <p:nvSpPr>
          <p:cNvPr id="179202" name="Rectangle 2"/>
          <p:cNvSpPr>
            <a:spLocks noGrp="1" noChangeArrowheads="1"/>
          </p:cNvSpPr>
          <p:nvPr>
            <p:ph type="title"/>
          </p:nvPr>
        </p:nvSpPr>
        <p:spPr>
          <a:xfrm>
            <a:off x="1181100" y="609600"/>
            <a:ext cx="7734300" cy="1143000"/>
          </a:xfrm>
        </p:spPr>
        <p:txBody>
          <a:bodyPr/>
          <a:lstStyle/>
          <a:p>
            <a:pPr algn="ctr"/>
            <a:r>
              <a:rPr lang="de-DE" altLang="de-DE"/>
              <a:t>(vorläufiges) Fazit</a:t>
            </a:r>
          </a:p>
        </p:txBody>
      </p:sp>
      <p:sp>
        <p:nvSpPr>
          <p:cNvPr id="179204" name="Text Box 4"/>
          <p:cNvSpPr txBox="1">
            <a:spLocks noChangeArrowheads="1"/>
          </p:cNvSpPr>
          <p:nvPr/>
        </p:nvSpPr>
        <p:spPr bwMode="auto">
          <a:xfrm>
            <a:off x="1333500" y="2108200"/>
            <a:ext cx="73279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a:cs typeface="Arial" pitchFamily="34" charset="0"/>
              </a:rPr>
              <a:t>Alle Kinder besitzen von sich ein sehr positives Selbstbild, unabhängig davon, bei welchem bzw. mit wie vielen Elternteilen sie aufwachsen. Lediglich der etwas niedrige Wert im Bereich "Familie" muss noch näher analysiert werden. Gründe dafür könnten (!) die schwierige finanzielle Situation, der oftmals vergebliche Versuch der Väter, die Mutterrolle zusätzlich zu übernehmen oder auch die Tatsache sein, dass die Kinder dieser Altersgruppe bereits mit (vor-)pubertären Problemen zu kämpfen haben.</a:t>
            </a:r>
            <a:br>
              <a:rPr lang="de-DE" altLang="de-DE" sz="1600">
                <a:cs typeface="Arial" pitchFamily="34" charset="0"/>
              </a:rPr>
            </a:br>
            <a:endParaRPr lang="de-DE" altLang="de-DE" sz="1600">
              <a:cs typeface="Arial" pitchFamily="34" charset="0"/>
            </a:endParaRPr>
          </a:p>
          <a:p>
            <a:r>
              <a:rPr lang="de-DE" altLang="de-DE" sz="1600">
                <a:solidFill>
                  <a:srgbClr val="006600"/>
                </a:solidFill>
                <a:cs typeface="Arial" pitchFamily="34" charset="0"/>
              </a:rPr>
              <a:t>Diese Interpretation ist jedoch als vorläufig anzusehen und kann durch die Analyse der restlichen Daten noch verfeinert oder auch korrigiert werden.</a:t>
            </a:r>
            <a:endParaRPr lang="de-DE" altLang="de-DE" sz="1600">
              <a:cs typeface="Arial" pitchFamily="34" charset="0"/>
            </a:endParaRPr>
          </a:p>
          <a:p>
            <a:endParaRPr lang="de-DE" altLang="de-DE" sz="1600"/>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9B941B47-DA06-4BD7-B8F3-A48CED3C5E26}" type="slidenum">
              <a:rPr lang="de-DE" altLang="de-DE"/>
              <a:pPr/>
              <a:t>22</a:t>
            </a:fld>
            <a:endParaRPr lang="de-DE" altLang="de-DE"/>
          </a:p>
        </p:txBody>
      </p:sp>
      <p:sp>
        <p:nvSpPr>
          <p:cNvPr id="180226" name="Rectangle 2"/>
          <p:cNvSpPr>
            <a:spLocks noGrp="1" noChangeArrowheads="1"/>
          </p:cNvSpPr>
          <p:nvPr>
            <p:ph type="title"/>
          </p:nvPr>
        </p:nvSpPr>
        <p:spPr>
          <a:xfrm>
            <a:off x="1231900" y="609600"/>
            <a:ext cx="7683500" cy="1143000"/>
          </a:xfrm>
        </p:spPr>
        <p:txBody>
          <a:bodyPr/>
          <a:lstStyle/>
          <a:p>
            <a:pPr algn="ctr"/>
            <a:r>
              <a:rPr lang="de-DE" altLang="de-DE"/>
              <a:t>Altersgruppe 4-9 Jahre</a:t>
            </a:r>
          </a:p>
        </p:txBody>
      </p:sp>
      <p:sp>
        <p:nvSpPr>
          <p:cNvPr id="180228" name="Text Box 4"/>
          <p:cNvSpPr txBox="1">
            <a:spLocks noChangeArrowheads="1"/>
          </p:cNvSpPr>
          <p:nvPr/>
        </p:nvSpPr>
        <p:spPr bwMode="auto">
          <a:xfrm>
            <a:off x="1308100" y="1841500"/>
            <a:ext cx="7556500" cy="4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chemeClr val="bg2"/>
                </a:solidFill>
                <a:cs typeface="Arial" pitchFamily="34" charset="0"/>
              </a:rPr>
              <a:t>Grundlegende Annahmen des Hamster-Tests (HT)</a:t>
            </a:r>
          </a:p>
          <a:p>
            <a:r>
              <a:rPr lang="de-DE" altLang="de-DE" sz="1400">
                <a:cs typeface="Arial" pitchFamily="34" charset="0"/>
              </a:rPr>
              <a:t>Der Hamster-Test beruht auf dem jugoslawischen "Illustrierten Projektiven Fragebogen zur Untersuchung der emotionalen Stabilität von Kindern" aus dem Jahre 1982. Er dient der Persönlichkeitsdiagnostik von Vorschul- und Grundschulkindern und stellt eine Mischung aus Fragebogentechnik und projektivem Verfahren dar.</a:t>
            </a:r>
            <a:br>
              <a:rPr lang="de-DE" altLang="de-DE" sz="1400">
                <a:cs typeface="Arial" pitchFamily="34" charset="0"/>
              </a:rPr>
            </a:br>
            <a:r>
              <a:rPr lang="de-DE" altLang="de-DE" sz="1400">
                <a:cs typeface="Arial" pitchFamily="34" charset="0"/>
              </a:rPr>
              <a:t>Nach Angabe der Autoren erfasst der HT schon geringe Störungen der emotionalen Stabilität.</a:t>
            </a:r>
            <a:br>
              <a:rPr lang="de-DE" altLang="de-DE" sz="1400">
                <a:cs typeface="Arial" pitchFamily="34" charset="0"/>
              </a:rPr>
            </a:br>
            <a:endParaRPr lang="de-DE" altLang="de-DE" sz="1400">
              <a:cs typeface="Arial" pitchFamily="34" charset="0"/>
            </a:endParaRPr>
          </a:p>
          <a:p>
            <a:r>
              <a:rPr lang="de-DE" altLang="de-DE" sz="1400">
                <a:cs typeface="Arial" pitchFamily="34" charset="0"/>
              </a:rPr>
              <a:t>In Form einer vorgelesenen Bildergeschichte werden dem Kind insgesamt 19 Fragen gestellt, die die Themenbereiche Ängste, kindliche Gewohnheiten und Interessen, verhalten bei Frustrationen und Beziehungen zu anderen Erwachsenen zugeordnet werden können. Auf diesen Gebieten soll sich die emotionale Labilität von Kindern laut Aussage der Testkonstrukteure am besten erfassen lassen. </a:t>
            </a:r>
            <a:br>
              <a:rPr lang="de-DE" altLang="de-DE" sz="1400">
                <a:cs typeface="Arial" pitchFamily="34" charset="0"/>
              </a:rPr>
            </a:br>
            <a:r>
              <a:rPr lang="de-DE" altLang="de-DE" sz="1400">
                <a:cs typeface="Arial" pitchFamily="34" charset="0"/>
              </a:rPr>
              <a:t>Die Rahmengeschichte erzählt von einem Hamsteronkel, der mit seinen Neffen in Urlaub fahren möchte. Um diese Fahrt gut vorbereiten zu können, möchte der Onkel von den Kindern noch etwas über deren Gewohnheiten, Ängste und Interessen wissen. Dabei werden dem Kind verschiedene Antworten der Neffen bereits genannt (teilweise auch negative zur Ermutigung, etwas Negatives zu sagen), wobei eine Sprechblase leer bleibt und das Testkind die Antwort anstelle des letzten Neffen geben soll.</a:t>
            </a:r>
          </a:p>
          <a:p>
            <a:endParaRPr lang="de-DE" altLang="de-DE" sz="1400"/>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ltLang="de-DE"/>
              <a:t>Emotionale Entwicklung</a:t>
            </a:r>
          </a:p>
        </p:txBody>
      </p:sp>
      <p:sp>
        <p:nvSpPr>
          <p:cNvPr id="6" name="Foliennummernplatzhalter 5"/>
          <p:cNvSpPr>
            <a:spLocks noGrp="1"/>
          </p:cNvSpPr>
          <p:nvPr>
            <p:ph type="sldNum" sz="quarter" idx="12"/>
          </p:nvPr>
        </p:nvSpPr>
        <p:spPr/>
        <p:txBody>
          <a:bodyPr/>
          <a:lstStyle/>
          <a:p>
            <a:fld id="{7828F72B-79EB-4B0D-B0F9-3C6E5E01B70F}" type="slidenum">
              <a:rPr lang="de-DE" altLang="de-DE"/>
              <a:pPr/>
              <a:t>23</a:t>
            </a:fld>
            <a:endParaRPr lang="de-DE" altLang="de-DE"/>
          </a:p>
        </p:txBody>
      </p:sp>
      <p:sp>
        <p:nvSpPr>
          <p:cNvPr id="181250" name="Rectangle 2"/>
          <p:cNvSpPr>
            <a:spLocks noGrp="1" noChangeArrowheads="1"/>
          </p:cNvSpPr>
          <p:nvPr>
            <p:ph type="title"/>
          </p:nvPr>
        </p:nvSpPr>
        <p:spPr>
          <a:xfrm>
            <a:off x="1168400" y="609600"/>
            <a:ext cx="7747000" cy="1143000"/>
          </a:xfrm>
        </p:spPr>
        <p:txBody>
          <a:bodyPr/>
          <a:lstStyle/>
          <a:p>
            <a:pPr algn="ctr"/>
            <a:r>
              <a:rPr lang="de-DE" altLang="de-DE"/>
              <a:t>Subtests des HT</a:t>
            </a:r>
          </a:p>
        </p:txBody>
      </p:sp>
      <p:sp>
        <p:nvSpPr>
          <p:cNvPr id="181252" name="Text Box 4"/>
          <p:cNvSpPr txBox="1">
            <a:spLocks noChangeArrowheads="1"/>
          </p:cNvSpPr>
          <p:nvPr/>
        </p:nvSpPr>
        <p:spPr bwMode="auto">
          <a:xfrm>
            <a:off x="1435100" y="2032000"/>
            <a:ext cx="335280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5000"/>
              </a:spcBef>
              <a:buFontTx/>
              <a:buChar char="•"/>
            </a:pPr>
            <a:r>
              <a:rPr lang="de-DE" altLang="de-DE" sz="1600">
                <a:cs typeface="Arial" pitchFamily="34" charset="0"/>
              </a:rPr>
              <a:t>Ängste </a:t>
            </a:r>
          </a:p>
          <a:p>
            <a:pPr>
              <a:spcBef>
                <a:spcPct val="25000"/>
              </a:spcBef>
              <a:buFontTx/>
              <a:buChar char="•"/>
            </a:pPr>
            <a:r>
              <a:rPr lang="de-DE" altLang="de-DE" sz="1600">
                <a:cs typeface="Arial" pitchFamily="34" charset="0"/>
              </a:rPr>
              <a:t>Angstintensität und -häufigkeit </a:t>
            </a:r>
          </a:p>
          <a:p>
            <a:pPr>
              <a:spcBef>
                <a:spcPct val="25000"/>
              </a:spcBef>
              <a:buFontTx/>
              <a:buChar char="•"/>
            </a:pPr>
            <a:r>
              <a:rPr lang="de-DE" altLang="de-DE" sz="1600">
                <a:cs typeface="Arial" pitchFamily="34" charset="0"/>
              </a:rPr>
              <a:t>Wahl des Abreisezeitpunktes und Begründung </a:t>
            </a:r>
          </a:p>
          <a:p>
            <a:pPr>
              <a:spcBef>
                <a:spcPct val="25000"/>
              </a:spcBef>
              <a:buFontTx/>
              <a:buChar char="•"/>
            </a:pPr>
            <a:r>
              <a:rPr lang="de-DE" altLang="de-DE" sz="1600">
                <a:cs typeface="Arial" pitchFamily="34" charset="0"/>
              </a:rPr>
              <a:t>Gesundheit, Schmerzen etc. </a:t>
            </a:r>
          </a:p>
          <a:p>
            <a:pPr>
              <a:spcBef>
                <a:spcPct val="25000"/>
              </a:spcBef>
              <a:buFontTx/>
              <a:buChar char="•"/>
            </a:pPr>
            <a:r>
              <a:rPr lang="de-DE" altLang="de-DE" sz="1600">
                <a:cs typeface="Arial" pitchFamily="34" charset="0"/>
              </a:rPr>
              <a:t>Ernährung, Appetit </a:t>
            </a:r>
          </a:p>
          <a:p>
            <a:pPr>
              <a:spcBef>
                <a:spcPct val="25000"/>
              </a:spcBef>
              <a:buFontTx/>
              <a:buChar char="•"/>
            </a:pPr>
            <a:r>
              <a:rPr lang="de-DE" altLang="de-DE" sz="1600">
                <a:cs typeface="Arial" pitchFamily="34" charset="0"/>
              </a:rPr>
              <a:t>Schlafen, Schlafgewohnheiten </a:t>
            </a:r>
          </a:p>
          <a:p>
            <a:pPr>
              <a:spcBef>
                <a:spcPct val="25000"/>
              </a:spcBef>
              <a:buFontTx/>
              <a:buChar char="•"/>
            </a:pPr>
            <a:r>
              <a:rPr lang="de-DE" altLang="de-DE" sz="1600">
                <a:cs typeface="Arial" pitchFamily="34" charset="0"/>
              </a:rPr>
              <a:t>Angewohnheiten (Nägelkauen, ...) </a:t>
            </a:r>
          </a:p>
          <a:p>
            <a:pPr>
              <a:spcBef>
                <a:spcPct val="25000"/>
              </a:spcBef>
              <a:buFontTx/>
              <a:buChar char="•"/>
            </a:pPr>
            <a:r>
              <a:rPr lang="de-DE" altLang="de-DE" sz="1600">
                <a:cs typeface="Arial" pitchFamily="34" charset="0"/>
              </a:rPr>
              <a:t>Spielzeug </a:t>
            </a:r>
          </a:p>
          <a:p>
            <a:pPr>
              <a:spcBef>
                <a:spcPct val="25000"/>
              </a:spcBef>
              <a:buFontTx/>
              <a:buChar char="•"/>
            </a:pPr>
            <a:r>
              <a:rPr lang="de-DE" altLang="de-DE" sz="1600">
                <a:cs typeface="Arial" pitchFamily="34" charset="0"/>
              </a:rPr>
              <a:t>Langeweile </a:t>
            </a:r>
          </a:p>
          <a:p>
            <a:pPr>
              <a:spcBef>
                <a:spcPct val="25000"/>
              </a:spcBef>
            </a:pPr>
            <a:endParaRPr lang="de-DE" altLang="de-DE" sz="1600"/>
          </a:p>
        </p:txBody>
      </p:sp>
      <p:sp>
        <p:nvSpPr>
          <p:cNvPr id="181253" name="Text Box 5"/>
          <p:cNvSpPr txBox="1">
            <a:spLocks noChangeArrowheads="1"/>
          </p:cNvSpPr>
          <p:nvPr/>
        </p:nvSpPr>
        <p:spPr bwMode="auto">
          <a:xfrm>
            <a:off x="4749800" y="2108200"/>
            <a:ext cx="4038600"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de-DE" altLang="de-DE" sz="1600">
                <a:cs typeface="Arial" pitchFamily="34" charset="0"/>
              </a:rPr>
              <a:t>Spiel mit anderen Kindern </a:t>
            </a:r>
          </a:p>
          <a:p>
            <a:pPr>
              <a:spcBef>
                <a:spcPct val="20000"/>
              </a:spcBef>
              <a:buFontTx/>
              <a:buChar char="•"/>
            </a:pPr>
            <a:r>
              <a:rPr lang="de-DE" altLang="de-DE" sz="1600">
                <a:cs typeface="Arial" pitchFamily="34" charset="0"/>
              </a:rPr>
              <a:t>Verhalten bei Frustration </a:t>
            </a:r>
          </a:p>
          <a:p>
            <a:pPr>
              <a:spcBef>
                <a:spcPct val="20000"/>
              </a:spcBef>
              <a:buFontTx/>
              <a:buChar char="•"/>
            </a:pPr>
            <a:r>
              <a:rPr lang="de-DE" altLang="de-DE" sz="1600">
                <a:cs typeface="Arial" pitchFamily="34" charset="0"/>
              </a:rPr>
              <a:t>Missverständnisse, Streit </a:t>
            </a:r>
          </a:p>
          <a:p>
            <a:pPr>
              <a:spcBef>
                <a:spcPct val="20000"/>
              </a:spcBef>
              <a:buFontTx/>
              <a:buChar char="•"/>
            </a:pPr>
            <a:r>
              <a:rPr lang="de-DE" altLang="de-DE" sz="1600">
                <a:cs typeface="Arial" pitchFamily="34" charset="0"/>
              </a:rPr>
              <a:t>Raufen, Prügeln </a:t>
            </a:r>
          </a:p>
          <a:p>
            <a:pPr>
              <a:spcBef>
                <a:spcPct val="20000"/>
              </a:spcBef>
              <a:buFontTx/>
              <a:buChar char="•"/>
            </a:pPr>
            <a:r>
              <a:rPr lang="de-DE" altLang="de-DE" sz="1600">
                <a:cs typeface="Arial" pitchFamily="34" charset="0"/>
              </a:rPr>
              <a:t>Absichtliches Zerstören von Gegenständen </a:t>
            </a:r>
          </a:p>
          <a:p>
            <a:pPr>
              <a:spcBef>
                <a:spcPct val="20000"/>
              </a:spcBef>
              <a:buFontTx/>
              <a:buChar char="•"/>
            </a:pPr>
            <a:r>
              <a:rPr lang="de-DE" altLang="de-DE" sz="1600">
                <a:cs typeface="Arial" pitchFamily="34" charset="0"/>
              </a:rPr>
              <a:t>Tierquälerei </a:t>
            </a:r>
          </a:p>
          <a:p>
            <a:pPr>
              <a:spcBef>
                <a:spcPct val="20000"/>
              </a:spcBef>
              <a:buFontTx/>
              <a:buChar char="•"/>
            </a:pPr>
            <a:r>
              <a:rPr lang="de-DE" altLang="de-DE" sz="1600">
                <a:cs typeface="Arial" pitchFamily="34" charset="0"/>
              </a:rPr>
              <a:t>Weglaufen von Zuhause </a:t>
            </a:r>
          </a:p>
          <a:p>
            <a:pPr>
              <a:spcBef>
                <a:spcPct val="20000"/>
              </a:spcBef>
              <a:buFontTx/>
              <a:buChar char="•"/>
            </a:pPr>
            <a:r>
              <a:rPr lang="de-DE" altLang="de-DE" sz="1600">
                <a:cs typeface="Arial" pitchFamily="34" charset="0"/>
              </a:rPr>
              <a:t>Beziehung der Eltern und Anderer zu dem Kind </a:t>
            </a:r>
          </a:p>
          <a:p>
            <a:pPr>
              <a:spcBef>
                <a:spcPct val="20000"/>
              </a:spcBef>
              <a:buFontTx/>
              <a:buChar char="•"/>
            </a:pPr>
            <a:r>
              <a:rPr lang="de-DE" altLang="de-DE" sz="1600">
                <a:cs typeface="Arial" pitchFamily="34" charset="0"/>
              </a:rPr>
              <a:t>Beziehung anderer Kinder zu ihm </a:t>
            </a:r>
          </a:p>
          <a:p>
            <a:endParaRPr lang="de-DE" altLang="de-DE" sz="1600"/>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CE2541EE-9BFF-493A-A975-F4E0F4477D1F}" type="slidenum">
              <a:rPr lang="de-DE" altLang="de-DE"/>
              <a:pPr/>
              <a:t>24</a:t>
            </a:fld>
            <a:endParaRPr lang="de-DE" altLang="de-DE"/>
          </a:p>
        </p:txBody>
      </p:sp>
      <p:sp>
        <p:nvSpPr>
          <p:cNvPr id="182274" name="Rectangle 2"/>
          <p:cNvSpPr>
            <a:spLocks noGrp="1" noChangeArrowheads="1"/>
          </p:cNvSpPr>
          <p:nvPr>
            <p:ph type="title"/>
          </p:nvPr>
        </p:nvSpPr>
        <p:spPr>
          <a:xfrm>
            <a:off x="1193800" y="609600"/>
            <a:ext cx="7721600" cy="1143000"/>
          </a:xfrm>
        </p:spPr>
        <p:txBody>
          <a:bodyPr/>
          <a:lstStyle/>
          <a:p>
            <a:pPr algn="ctr"/>
            <a:r>
              <a:rPr lang="de-DE" altLang="de-DE"/>
              <a:t>Beispielseiten des HT</a:t>
            </a:r>
          </a:p>
        </p:txBody>
      </p:sp>
      <p:pic>
        <p:nvPicPr>
          <p:cNvPr id="182276" name="Picture 4" descr="D:\HTML-Files\Väter\Ham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138" y="1470025"/>
            <a:ext cx="3621087" cy="485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5C30AE69-7475-45F5-B4DE-CF40E150E327}" type="slidenum">
              <a:rPr lang="de-DE" altLang="de-DE"/>
              <a:pPr/>
              <a:t>25</a:t>
            </a:fld>
            <a:endParaRPr lang="de-DE" altLang="de-DE"/>
          </a:p>
        </p:txBody>
      </p:sp>
      <p:sp>
        <p:nvSpPr>
          <p:cNvPr id="183298" name="Rectangle 2"/>
          <p:cNvSpPr>
            <a:spLocks noGrp="1" noChangeArrowheads="1"/>
          </p:cNvSpPr>
          <p:nvPr>
            <p:ph type="title"/>
          </p:nvPr>
        </p:nvSpPr>
        <p:spPr>
          <a:xfrm>
            <a:off x="1193800" y="355600"/>
            <a:ext cx="7721600" cy="876300"/>
          </a:xfrm>
        </p:spPr>
        <p:txBody>
          <a:bodyPr/>
          <a:lstStyle/>
          <a:p>
            <a:pPr algn="ctr"/>
            <a:r>
              <a:rPr lang="de-DE" altLang="de-DE"/>
              <a:t>Beispielseiten des HT</a:t>
            </a:r>
          </a:p>
        </p:txBody>
      </p:sp>
      <p:pic>
        <p:nvPicPr>
          <p:cNvPr id="183300" name="Picture 4" descr="D:\HTML-Files\Väter\Hamst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1273175"/>
            <a:ext cx="3382962" cy="510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8CDA9BF5-7EE3-4DF8-A390-580870F8DFBF}" type="slidenum">
              <a:rPr lang="de-DE" altLang="de-DE"/>
              <a:pPr/>
              <a:t>3</a:t>
            </a:fld>
            <a:endParaRPr lang="de-DE" altLang="de-DE"/>
          </a:p>
        </p:txBody>
      </p:sp>
      <p:sp>
        <p:nvSpPr>
          <p:cNvPr id="160770" name="Rectangle 2"/>
          <p:cNvSpPr>
            <a:spLocks noGrp="1" noChangeArrowheads="1"/>
          </p:cNvSpPr>
          <p:nvPr>
            <p:ph type="title"/>
          </p:nvPr>
        </p:nvSpPr>
        <p:spPr/>
        <p:txBody>
          <a:bodyPr/>
          <a:lstStyle/>
          <a:p>
            <a:r>
              <a:rPr lang="de-DE" altLang="de-DE"/>
              <a:t>Begriffsklärung</a:t>
            </a:r>
          </a:p>
        </p:txBody>
      </p:sp>
      <p:sp>
        <p:nvSpPr>
          <p:cNvPr id="160773" name="Text Box 5"/>
          <p:cNvSpPr txBox="1">
            <a:spLocks noChangeArrowheads="1"/>
          </p:cNvSpPr>
          <p:nvPr/>
        </p:nvSpPr>
        <p:spPr bwMode="auto">
          <a:xfrm>
            <a:off x="1371600" y="1998663"/>
            <a:ext cx="7391400"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chemeClr val="tx1"/>
                </a:solidFill>
              </a:rPr>
              <a:t>Quelle: Statistisches Bundesamt Wiesbaden, Microzensus, 2000</a:t>
            </a:r>
          </a:p>
          <a:p>
            <a:r>
              <a:rPr lang="de-DE" altLang="de-DE" sz="1200">
                <a:solidFill>
                  <a:schemeClr val="bg2"/>
                </a:solidFill>
              </a:rPr>
              <a:t>Alleinerziehende</a:t>
            </a:r>
            <a:r>
              <a:rPr lang="de-DE" altLang="de-DE" sz="1200">
                <a:solidFill>
                  <a:schemeClr val="tx1"/>
                </a:solidFill>
              </a:rPr>
              <a:t>: Ledige, verheiratet getrenntlebende, geschiedene und verwitwete Väter und Mütter, die mit ihren minder- oder volljährigen ledigen Kindern zusammenleben. Es ist unerheblich, ob außer dem alleinerziehenden Elternteil und den Kindern noch weitere Personen in dem Haushalt leben (z.B. der Partner in einer nichtehelichen Lebensgemeinschaft).</a:t>
            </a:r>
          </a:p>
          <a:p>
            <a:r>
              <a:rPr lang="de-DE" altLang="de-DE" sz="1200">
                <a:solidFill>
                  <a:schemeClr val="tx1"/>
                </a:solidFill>
              </a:rPr>
              <a:t>Aus aufbereitungstechnischen Gründen werden zu den Alleinerziehenden auch Elternteile mit ausschließlich erwachsenen Kindern gezählt. Die entsprechenden Tabellen enthalten jedoch zum Teil eine Untergliederung nach dem Alter der Kinder, so dass dort ein altersspezifisches Einengung möglich ist. </a:t>
            </a:r>
          </a:p>
          <a:p>
            <a:r>
              <a:rPr lang="de-DE" altLang="de-DE" sz="1200">
                <a:solidFill>
                  <a:schemeClr val="bg2"/>
                </a:solidFill>
              </a:rPr>
              <a:t>Alleinstehende</a:t>
            </a:r>
            <a:r>
              <a:rPr lang="de-DE" altLang="de-DE" sz="1200">
                <a:solidFill>
                  <a:schemeClr val="tx1"/>
                </a:solidFill>
              </a:rPr>
              <a:t>: Verheiratet getrennt lebende, geschiedene und verwitwete Personen, die nicht  mit ihren minder- oder volljährigen ledigen Kindern zusammenleben. Es ist unerheblich, ob außer dem Alleinstehenden noch weitere Personen in dem Haushalt leben (z.B. der Partner in einer nichtehelichen Lebensgemeinschaft oder die Eltern).</a:t>
            </a:r>
          </a:p>
          <a:p>
            <a:r>
              <a:rPr lang="de-DE" altLang="de-DE" sz="1200">
                <a:solidFill>
                  <a:schemeClr val="bg2"/>
                </a:solidFill>
              </a:rPr>
              <a:t>Kinder</a:t>
            </a:r>
            <a:r>
              <a:rPr lang="de-DE" altLang="de-DE" sz="1200">
                <a:solidFill>
                  <a:schemeClr val="tx1"/>
                </a:solidFill>
              </a:rPr>
              <a:t>: Ledige Personen, die mit ihren Eltern oder einem Elternteil, z.B. der geschiedenen Mutter, in einem Haushalt bzw. einer Familie zusammenleben. Eine Altersbegrenzung für die Zählung als Kind besteht nicht. Als Kinder gelten auch ledige Stief-, Adoptiv- oder Pflegekinder, sofern die zuvor genannten Voraussetzungen vorliegen.</a:t>
            </a:r>
          </a:p>
          <a:p>
            <a:endParaRPr lang="de-DE" altLang="de-DE" sz="1200">
              <a:solidFill>
                <a:schemeClr val="tx1"/>
              </a:solidFill>
            </a:endParaRP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ußzeilenplatzhalter 4"/>
          <p:cNvSpPr>
            <a:spLocks noGrp="1"/>
          </p:cNvSpPr>
          <p:nvPr>
            <p:ph type="ftr" sz="quarter" idx="11"/>
          </p:nvPr>
        </p:nvSpPr>
        <p:spPr/>
        <p:txBody>
          <a:bodyPr/>
          <a:lstStyle/>
          <a:p>
            <a:r>
              <a:rPr lang="de-DE" altLang="de-DE"/>
              <a:t>Emotionale Entwicklung</a:t>
            </a:r>
          </a:p>
        </p:txBody>
      </p:sp>
      <p:sp>
        <p:nvSpPr>
          <p:cNvPr id="7" name="Foliennummernplatzhalter 5"/>
          <p:cNvSpPr>
            <a:spLocks noGrp="1"/>
          </p:cNvSpPr>
          <p:nvPr>
            <p:ph type="sldNum" sz="quarter" idx="12"/>
          </p:nvPr>
        </p:nvSpPr>
        <p:spPr/>
        <p:txBody>
          <a:bodyPr/>
          <a:lstStyle/>
          <a:p>
            <a:fld id="{EB3AFF37-0262-4A56-9114-2345351888C8}" type="slidenum">
              <a:rPr lang="de-DE" altLang="de-DE"/>
              <a:pPr/>
              <a:t>4</a:t>
            </a:fld>
            <a:endParaRPr lang="de-DE" altLang="de-DE"/>
          </a:p>
        </p:txBody>
      </p:sp>
      <p:sp>
        <p:nvSpPr>
          <p:cNvPr id="161794" name="Rectangle 2"/>
          <p:cNvSpPr>
            <a:spLocks noGrp="1" noChangeArrowheads="1"/>
          </p:cNvSpPr>
          <p:nvPr>
            <p:ph type="title"/>
          </p:nvPr>
        </p:nvSpPr>
        <p:spPr>
          <a:xfrm>
            <a:off x="1295400" y="609600"/>
            <a:ext cx="7620000" cy="1143000"/>
          </a:xfrm>
        </p:spPr>
        <p:txBody>
          <a:bodyPr/>
          <a:lstStyle/>
          <a:p>
            <a:pPr algn="ctr"/>
            <a:r>
              <a:rPr lang="de-DE" altLang="de-DE" sz="3600"/>
              <a:t>Bevölkerungsstatistische Daten</a:t>
            </a:r>
          </a:p>
        </p:txBody>
      </p:sp>
      <p:graphicFrame>
        <p:nvGraphicFramePr>
          <p:cNvPr id="2" name="Object 3"/>
          <p:cNvGraphicFramePr>
            <a:graphicFrameLocks noGrp="1" noChangeAspect="1"/>
          </p:cNvGraphicFramePr>
          <p:nvPr>
            <p:ph type="chart" idx="1"/>
          </p:nvPr>
        </p:nvGraphicFramePr>
        <p:xfrm>
          <a:off x="2033588" y="2108200"/>
          <a:ext cx="6575425"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161796" name="Text Box 4"/>
          <p:cNvSpPr txBox="1">
            <a:spLocks noChangeArrowheads="1"/>
          </p:cNvSpPr>
          <p:nvPr/>
        </p:nvSpPr>
        <p:spPr bwMode="auto">
          <a:xfrm>
            <a:off x="2286000" y="16002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a:cs typeface="Times New Roman" pitchFamily="18" charset="0"/>
              </a:rPr>
              <a:t>Von 100% ledigen Kindern leben ...</a:t>
            </a:r>
            <a:endParaRPr lang="de-DE" altLang="de-DE"/>
          </a:p>
        </p:txBody>
      </p:sp>
      <p:sp>
        <p:nvSpPr>
          <p:cNvPr id="161797" name="Text Box 5"/>
          <p:cNvSpPr txBox="1">
            <a:spLocks noChangeArrowheads="1"/>
          </p:cNvSpPr>
          <p:nvPr/>
        </p:nvSpPr>
        <p:spPr bwMode="auto">
          <a:xfrm>
            <a:off x="2743200" y="2057400"/>
            <a:ext cx="411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000">
                <a:solidFill>
                  <a:schemeClr val="bg2"/>
                </a:solidFill>
              </a:rPr>
              <a:t>Angaben in Prozent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box(in)">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box(in)">
                                      <p:cBhvr>
                                        <p:cTn id="12" dur="500"/>
                                        <p:tgtEl>
                                          <p:spTgt spid="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box(in)">
                                      <p:cBhvr>
                                        <p:cTn id="17" dur="500"/>
                                        <p:tgtEl>
                                          <p:spTgt spid="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box(in)">
                                      <p:cBhvr>
                                        <p:cTn id="22" dur="500"/>
                                        <p:tgtEl>
                                          <p:spTgt spid="2">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ußzeilenplatzhalter 4"/>
          <p:cNvSpPr>
            <a:spLocks noGrp="1"/>
          </p:cNvSpPr>
          <p:nvPr>
            <p:ph type="ftr" sz="quarter" idx="11"/>
          </p:nvPr>
        </p:nvSpPr>
        <p:spPr/>
        <p:txBody>
          <a:bodyPr/>
          <a:lstStyle/>
          <a:p>
            <a:r>
              <a:rPr lang="de-DE" altLang="de-DE"/>
              <a:t>Emotionale Entwicklung</a:t>
            </a:r>
          </a:p>
        </p:txBody>
      </p:sp>
      <p:sp>
        <p:nvSpPr>
          <p:cNvPr id="13" name="Foliennummernplatzhalter 5"/>
          <p:cNvSpPr>
            <a:spLocks noGrp="1"/>
          </p:cNvSpPr>
          <p:nvPr>
            <p:ph type="sldNum" sz="quarter" idx="12"/>
          </p:nvPr>
        </p:nvSpPr>
        <p:spPr/>
        <p:txBody>
          <a:bodyPr/>
          <a:lstStyle/>
          <a:p>
            <a:fld id="{783AF52B-0A7E-46EB-9968-5A757C923AA7}" type="slidenum">
              <a:rPr lang="de-DE" altLang="de-DE"/>
              <a:pPr/>
              <a:t>5</a:t>
            </a:fld>
            <a:endParaRPr lang="de-DE" altLang="de-DE"/>
          </a:p>
        </p:txBody>
      </p:sp>
      <p:sp>
        <p:nvSpPr>
          <p:cNvPr id="162818" name="Rectangle 2"/>
          <p:cNvSpPr>
            <a:spLocks noGrp="1" noChangeArrowheads="1"/>
          </p:cNvSpPr>
          <p:nvPr>
            <p:ph type="title"/>
          </p:nvPr>
        </p:nvSpPr>
        <p:spPr>
          <a:xfrm>
            <a:off x="1295400" y="609600"/>
            <a:ext cx="7620000" cy="1143000"/>
          </a:xfrm>
        </p:spPr>
        <p:txBody>
          <a:bodyPr/>
          <a:lstStyle/>
          <a:p>
            <a:pPr algn="ctr"/>
            <a:r>
              <a:rPr lang="de-DE" altLang="de-DE" sz="3600"/>
              <a:t>Bevölkerungsstatistische Daten</a:t>
            </a:r>
          </a:p>
        </p:txBody>
      </p:sp>
      <p:sp>
        <p:nvSpPr>
          <p:cNvPr id="162820" name="Text Box 4"/>
          <p:cNvSpPr txBox="1">
            <a:spLocks noChangeArrowheads="1"/>
          </p:cNvSpPr>
          <p:nvPr/>
        </p:nvSpPr>
        <p:spPr bwMode="auto">
          <a:xfrm>
            <a:off x="2286000" y="16002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a:cs typeface="Times New Roman" pitchFamily="18" charset="0"/>
              </a:rPr>
              <a:t>Von 100% ledigen Kindern leben ...</a:t>
            </a:r>
            <a:endParaRPr lang="de-DE" altLang="de-DE"/>
          </a:p>
        </p:txBody>
      </p:sp>
      <p:sp>
        <p:nvSpPr>
          <p:cNvPr id="162821" name="Text Box 5"/>
          <p:cNvSpPr txBox="1">
            <a:spLocks noChangeArrowheads="1"/>
          </p:cNvSpPr>
          <p:nvPr/>
        </p:nvSpPr>
        <p:spPr bwMode="auto">
          <a:xfrm>
            <a:off x="2743200" y="2057400"/>
            <a:ext cx="411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000">
                <a:solidFill>
                  <a:schemeClr val="bg2"/>
                </a:solidFill>
              </a:rPr>
              <a:t>Angaben in Prozent</a:t>
            </a:r>
          </a:p>
        </p:txBody>
      </p:sp>
      <p:graphicFrame>
        <p:nvGraphicFramePr>
          <p:cNvPr id="2" name="Object 6"/>
          <p:cNvGraphicFramePr>
            <a:graphicFrameLocks noGrp="1" noChangeAspect="1"/>
          </p:cNvGraphicFramePr>
          <p:nvPr>
            <p:ph type="chart" idx="1"/>
          </p:nvPr>
        </p:nvGraphicFramePr>
        <p:xfrm>
          <a:off x="1358900" y="2032000"/>
          <a:ext cx="7505700" cy="4011613"/>
        </p:xfrm>
        <a:graphic>
          <a:graphicData uri="http://schemas.openxmlformats.org/drawingml/2006/chart">
            <c:chart xmlns:c="http://schemas.openxmlformats.org/drawingml/2006/chart" xmlns:r="http://schemas.openxmlformats.org/officeDocument/2006/relationships" r:id="rId2"/>
          </a:graphicData>
        </a:graphic>
      </p:graphicFrame>
      <p:sp>
        <p:nvSpPr>
          <p:cNvPr id="162823" name="Line 7"/>
          <p:cNvSpPr>
            <a:spLocks noChangeShapeType="1"/>
          </p:cNvSpPr>
          <p:nvPr/>
        </p:nvSpPr>
        <p:spPr bwMode="auto">
          <a:xfrm>
            <a:off x="2705100" y="3629025"/>
            <a:ext cx="114300" cy="9429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2824" name="Line 8"/>
          <p:cNvSpPr>
            <a:spLocks noChangeShapeType="1"/>
          </p:cNvSpPr>
          <p:nvPr/>
        </p:nvSpPr>
        <p:spPr bwMode="auto">
          <a:xfrm>
            <a:off x="3200400" y="3657600"/>
            <a:ext cx="0" cy="914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2825" name="Line 9"/>
          <p:cNvSpPr>
            <a:spLocks noChangeShapeType="1"/>
          </p:cNvSpPr>
          <p:nvPr/>
        </p:nvSpPr>
        <p:spPr bwMode="auto">
          <a:xfrm flipH="1">
            <a:off x="3886200" y="3657600"/>
            <a:ext cx="152400" cy="914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2826" name="Line 10"/>
          <p:cNvSpPr>
            <a:spLocks noChangeShapeType="1"/>
          </p:cNvSpPr>
          <p:nvPr/>
        </p:nvSpPr>
        <p:spPr bwMode="auto">
          <a:xfrm flipH="1">
            <a:off x="4800600" y="3638550"/>
            <a:ext cx="381000" cy="9334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2827" name="Line 11"/>
          <p:cNvSpPr>
            <a:spLocks noChangeShapeType="1"/>
          </p:cNvSpPr>
          <p:nvPr/>
        </p:nvSpPr>
        <p:spPr bwMode="auto">
          <a:xfrm flipH="1">
            <a:off x="5448300" y="3648075"/>
            <a:ext cx="342900" cy="9429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2828" name="Line 12"/>
          <p:cNvSpPr>
            <a:spLocks noChangeShapeType="1"/>
          </p:cNvSpPr>
          <p:nvPr/>
        </p:nvSpPr>
        <p:spPr bwMode="auto">
          <a:xfrm flipH="1">
            <a:off x="6724650" y="3581400"/>
            <a:ext cx="57150" cy="10191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100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100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2" dur="500"/>
                                        <p:tgtEl>
                                          <p:spTgt spid="2">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1000"/>
                                  </p:stCondLst>
                                  <p:childTnLst>
                                    <p:set>
                                      <p:cBhvr>
                                        <p:cTn id="26"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7" dur="500"/>
                                        <p:tgtEl>
                                          <p:spTgt spid="2">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1000"/>
                                  </p:stCondLst>
                                  <p:childTnLst>
                                    <p:set>
                                      <p:cBhvr>
                                        <p:cTn id="31"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32" dur="500"/>
                                        <p:tgtEl>
                                          <p:spTgt spid="2">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1000"/>
                                  </p:stCondLst>
                                  <p:childTnLst>
                                    <p:set>
                                      <p:cBhvr>
                                        <p:cTn id="36" dur="1" fill="hold">
                                          <p:stCondLst>
                                            <p:cond delay="0"/>
                                          </p:stCondLst>
                                        </p:cTn>
                                        <p:tgtEl>
                                          <p:spTgt spid="2">
                                            <p:graphicEl>
                                              <a:chart seriesIdx="5" categoryIdx="-4" bldStep="series"/>
                                            </p:graphicEl>
                                          </p:spTgt>
                                        </p:tgtEl>
                                        <p:attrNameLst>
                                          <p:attrName>style.visibility</p:attrName>
                                        </p:attrNameLst>
                                      </p:cBhvr>
                                      <p:to>
                                        <p:strVal val="visible"/>
                                      </p:to>
                                    </p:set>
                                    <p:animEffect transition="in" filter="wipe(left)">
                                      <p:cBhvr>
                                        <p:cTn id="37" dur="500"/>
                                        <p:tgtEl>
                                          <p:spTgt spid="2">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1000"/>
                                  </p:stCondLst>
                                  <p:childTnLst>
                                    <p:set>
                                      <p:cBhvr>
                                        <p:cTn id="41" dur="1" fill="hold">
                                          <p:stCondLst>
                                            <p:cond delay="0"/>
                                          </p:stCondLst>
                                        </p:cTn>
                                        <p:tgtEl>
                                          <p:spTgt spid="2">
                                            <p:graphicEl>
                                              <a:chart seriesIdx="6" categoryIdx="-4" bldStep="series"/>
                                            </p:graphicEl>
                                          </p:spTgt>
                                        </p:tgtEl>
                                        <p:attrNameLst>
                                          <p:attrName>style.visibility</p:attrName>
                                        </p:attrNameLst>
                                      </p:cBhvr>
                                      <p:to>
                                        <p:strVal val="visible"/>
                                      </p:to>
                                    </p:set>
                                    <p:animEffect transition="in" filter="wipe(left)">
                                      <p:cBhvr>
                                        <p:cTn id="42" dur="500"/>
                                        <p:tgtEl>
                                          <p:spTgt spid="2">
                                            <p:graphicEl>
                                              <a:chart seriesIdx="6" categoryIdx="-4" bldStep="series"/>
                                            </p:graphicEl>
                                          </p:spTgt>
                                        </p:tgtEl>
                                      </p:cBhvr>
                                    </p:animEffect>
                                  </p:childTnLst>
                                </p:cTn>
                              </p:par>
                            </p:childTnLst>
                          </p:cTn>
                        </p:par>
                        <p:par>
                          <p:cTn id="43" fill="hold" nodeType="afterGroup">
                            <p:stCondLst>
                              <p:cond delay="1500"/>
                            </p:stCondLst>
                            <p:childTnLst>
                              <p:par>
                                <p:cTn id="44" presetID="22" presetClass="entr" presetSubtype="1" fill="hold" grpId="0" nodeType="afterEffect">
                                  <p:stCondLst>
                                    <p:cond delay="1000"/>
                                  </p:stCondLst>
                                  <p:childTnLst>
                                    <p:set>
                                      <p:cBhvr>
                                        <p:cTn id="45" dur="1" fill="hold">
                                          <p:stCondLst>
                                            <p:cond delay="0"/>
                                          </p:stCondLst>
                                        </p:cTn>
                                        <p:tgtEl>
                                          <p:spTgt spid="162823"/>
                                        </p:tgtEl>
                                        <p:attrNameLst>
                                          <p:attrName>style.visibility</p:attrName>
                                        </p:attrNameLst>
                                      </p:cBhvr>
                                      <p:to>
                                        <p:strVal val="visible"/>
                                      </p:to>
                                    </p:set>
                                    <p:animEffect transition="in" filter="wipe(up)">
                                      <p:cBhvr>
                                        <p:cTn id="46" dur="500"/>
                                        <p:tgtEl>
                                          <p:spTgt spid="162823"/>
                                        </p:tgtEl>
                                      </p:cBhvr>
                                    </p:animEffect>
                                  </p:childTnLst>
                                </p:cTn>
                              </p:par>
                            </p:childTnLst>
                          </p:cTn>
                        </p:par>
                        <p:par>
                          <p:cTn id="47" fill="hold" nodeType="afterGroup">
                            <p:stCondLst>
                              <p:cond delay="3000"/>
                            </p:stCondLst>
                            <p:childTnLst>
                              <p:par>
                                <p:cTn id="48" presetID="22" presetClass="entr" presetSubtype="1" fill="hold" grpId="0" nodeType="afterEffect">
                                  <p:stCondLst>
                                    <p:cond delay="1000"/>
                                  </p:stCondLst>
                                  <p:childTnLst>
                                    <p:set>
                                      <p:cBhvr>
                                        <p:cTn id="49" dur="1" fill="hold">
                                          <p:stCondLst>
                                            <p:cond delay="0"/>
                                          </p:stCondLst>
                                        </p:cTn>
                                        <p:tgtEl>
                                          <p:spTgt spid="162824"/>
                                        </p:tgtEl>
                                        <p:attrNameLst>
                                          <p:attrName>style.visibility</p:attrName>
                                        </p:attrNameLst>
                                      </p:cBhvr>
                                      <p:to>
                                        <p:strVal val="visible"/>
                                      </p:to>
                                    </p:set>
                                    <p:animEffect transition="in" filter="wipe(up)">
                                      <p:cBhvr>
                                        <p:cTn id="50" dur="500"/>
                                        <p:tgtEl>
                                          <p:spTgt spid="162824"/>
                                        </p:tgtEl>
                                      </p:cBhvr>
                                    </p:animEffect>
                                  </p:childTnLst>
                                </p:cTn>
                              </p:par>
                            </p:childTnLst>
                          </p:cTn>
                        </p:par>
                        <p:par>
                          <p:cTn id="51" fill="hold" nodeType="afterGroup">
                            <p:stCondLst>
                              <p:cond delay="4500"/>
                            </p:stCondLst>
                            <p:childTnLst>
                              <p:par>
                                <p:cTn id="52" presetID="22" presetClass="entr" presetSubtype="1" fill="hold" grpId="0" nodeType="afterEffect">
                                  <p:stCondLst>
                                    <p:cond delay="1000"/>
                                  </p:stCondLst>
                                  <p:childTnLst>
                                    <p:set>
                                      <p:cBhvr>
                                        <p:cTn id="53" dur="1" fill="hold">
                                          <p:stCondLst>
                                            <p:cond delay="0"/>
                                          </p:stCondLst>
                                        </p:cTn>
                                        <p:tgtEl>
                                          <p:spTgt spid="162825"/>
                                        </p:tgtEl>
                                        <p:attrNameLst>
                                          <p:attrName>style.visibility</p:attrName>
                                        </p:attrNameLst>
                                      </p:cBhvr>
                                      <p:to>
                                        <p:strVal val="visible"/>
                                      </p:to>
                                    </p:set>
                                    <p:animEffect transition="in" filter="wipe(up)">
                                      <p:cBhvr>
                                        <p:cTn id="54" dur="500"/>
                                        <p:tgtEl>
                                          <p:spTgt spid="162825"/>
                                        </p:tgtEl>
                                      </p:cBhvr>
                                    </p:animEffect>
                                  </p:childTnLst>
                                </p:cTn>
                              </p:par>
                            </p:childTnLst>
                          </p:cTn>
                        </p:par>
                        <p:par>
                          <p:cTn id="55" fill="hold" nodeType="afterGroup">
                            <p:stCondLst>
                              <p:cond delay="6000"/>
                            </p:stCondLst>
                            <p:childTnLst>
                              <p:par>
                                <p:cTn id="56" presetID="22" presetClass="entr" presetSubtype="1" fill="hold" grpId="0" nodeType="afterEffect">
                                  <p:stCondLst>
                                    <p:cond delay="1000"/>
                                  </p:stCondLst>
                                  <p:childTnLst>
                                    <p:set>
                                      <p:cBhvr>
                                        <p:cTn id="57" dur="1" fill="hold">
                                          <p:stCondLst>
                                            <p:cond delay="0"/>
                                          </p:stCondLst>
                                        </p:cTn>
                                        <p:tgtEl>
                                          <p:spTgt spid="162826"/>
                                        </p:tgtEl>
                                        <p:attrNameLst>
                                          <p:attrName>style.visibility</p:attrName>
                                        </p:attrNameLst>
                                      </p:cBhvr>
                                      <p:to>
                                        <p:strVal val="visible"/>
                                      </p:to>
                                    </p:set>
                                    <p:animEffect transition="in" filter="wipe(up)">
                                      <p:cBhvr>
                                        <p:cTn id="58" dur="500"/>
                                        <p:tgtEl>
                                          <p:spTgt spid="162826"/>
                                        </p:tgtEl>
                                      </p:cBhvr>
                                    </p:animEffect>
                                  </p:childTnLst>
                                </p:cTn>
                              </p:par>
                            </p:childTnLst>
                          </p:cTn>
                        </p:par>
                        <p:par>
                          <p:cTn id="59" fill="hold" nodeType="afterGroup">
                            <p:stCondLst>
                              <p:cond delay="7500"/>
                            </p:stCondLst>
                            <p:childTnLst>
                              <p:par>
                                <p:cTn id="60" presetID="22" presetClass="entr" presetSubtype="1" fill="hold" grpId="0" nodeType="afterEffect">
                                  <p:stCondLst>
                                    <p:cond delay="1000"/>
                                  </p:stCondLst>
                                  <p:childTnLst>
                                    <p:set>
                                      <p:cBhvr>
                                        <p:cTn id="61" dur="1" fill="hold">
                                          <p:stCondLst>
                                            <p:cond delay="0"/>
                                          </p:stCondLst>
                                        </p:cTn>
                                        <p:tgtEl>
                                          <p:spTgt spid="162827"/>
                                        </p:tgtEl>
                                        <p:attrNameLst>
                                          <p:attrName>style.visibility</p:attrName>
                                        </p:attrNameLst>
                                      </p:cBhvr>
                                      <p:to>
                                        <p:strVal val="visible"/>
                                      </p:to>
                                    </p:set>
                                    <p:animEffect transition="in" filter="wipe(up)">
                                      <p:cBhvr>
                                        <p:cTn id="62" dur="500"/>
                                        <p:tgtEl>
                                          <p:spTgt spid="162827"/>
                                        </p:tgtEl>
                                      </p:cBhvr>
                                    </p:animEffect>
                                  </p:childTnLst>
                                </p:cTn>
                              </p:par>
                            </p:childTnLst>
                          </p:cTn>
                        </p:par>
                        <p:par>
                          <p:cTn id="63" fill="hold" nodeType="afterGroup">
                            <p:stCondLst>
                              <p:cond delay="9000"/>
                            </p:stCondLst>
                            <p:childTnLst>
                              <p:par>
                                <p:cTn id="64" presetID="22" presetClass="entr" presetSubtype="1" fill="hold" grpId="0" nodeType="afterEffect">
                                  <p:stCondLst>
                                    <p:cond delay="1000"/>
                                  </p:stCondLst>
                                  <p:childTnLst>
                                    <p:set>
                                      <p:cBhvr>
                                        <p:cTn id="65" dur="1" fill="hold">
                                          <p:stCondLst>
                                            <p:cond delay="0"/>
                                          </p:stCondLst>
                                        </p:cTn>
                                        <p:tgtEl>
                                          <p:spTgt spid="162828"/>
                                        </p:tgtEl>
                                        <p:attrNameLst>
                                          <p:attrName>style.visibility</p:attrName>
                                        </p:attrNameLst>
                                      </p:cBhvr>
                                      <p:to>
                                        <p:strVal val="visible"/>
                                      </p:to>
                                    </p:set>
                                    <p:animEffect transition="in" filter="wipe(up)">
                                      <p:cBhvr>
                                        <p:cTn id="66" dur="500"/>
                                        <p:tgtEl>
                                          <p:spTgt spid="16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162823" grpId="0" animBg="1"/>
      <p:bldP spid="162824" grpId="0" animBg="1"/>
      <p:bldP spid="162825" grpId="0" animBg="1"/>
      <p:bldP spid="162826" grpId="0" animBg="1"/>
      <p:bldP spid="162827" grpId="0" animBg="1"/>
      <p:bldP spid="1628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ußzeilenplatzhalter 4"/>
          <p:cNvSpPr>
            <a:spLocks noGrp="1"/>
          </p:cNvSpPr>
          <p:nvPr>
            <p:ph type="ftr" sz="quarter" idx="11"/>
          </p:nvPr>
        </p:nvSpPr>
        <p:spPr/>
        <p:txBody>
          <a:bodyPr/>
          <a:lstStyle/>
          <a:p>
            <a:r>
              <a:rPr lang="de-DE" altLang="de-DE"/>
              <a:t>Emotionale Entwicklung</a:t>
            </a:r>
          </a:p>
        </p:txBody>
      </p:sp>
      <p:sp>
        <p:nvSpPr>
          <p:cNvPr id="42" name="Foliennummernplatzhalter 5"/>
          <p:cNvSpPr>
            <a:spLocks noGrp="1"/>
          </p:cNvSpPr>
          <p:nvPr>
            <p:ph type="sldNum" sz="quarter" idx="12"/>
          </p:nvPr>
        </p:nvSpPr>
        <p:spPr/>
        <p:txBody>
          <a:bodyPr/>
          <a:lstStyle/>
          <a:p>
            <a:fld id="{9E4DE58E-8DDB-442F-BDEB-714F275B90E4}" type="slidenum">
              <a:rPr lang="de-DE" altLang="de-DE"/>
              <a:pPr/>
              <a:t>6</a:t>
            </a:fld>
            <a:endParaRPr lang="de-DE" altLang="de-DE"/>
          </a:p>
        </p:txBody>
      </p:sp>
      <p:sp>
        <p:nvSpPr>
          <p:cNvPr id="163842" name="Rectangle 2"/>
          <p:cNvSpPr>
            <a:spLocks noGrp="1" noChangeArrowheads="1"/>
          </p:cNvSpPr>
          <p:nvPr>
            <p:ph type="title"/>
          </p:nvPr>
        </p:nvSpPr>
        <p:spPr>
          <a:xfrm>
            <a:off x="1193800" y="609600"/>
            <a:ext cx="7721600" cy="1143000"/>
          </a:xfrm>
        </p:spPr>
        <p:txBody>
          <a:bodyPr/>
          <a:lstStyle/>
          <a:p>
            <a:pPr algn="ctr"/>
            <a:r>
              <a:rPr lang="de-DE" altLang="de-DE"/>
              <a:t>Saarländische Daten</a:t>
            </a:r>
          </a:p>
        </p:txBody>
      </p:sp>
      <p:grpSp>
        <p:nvGrpSpPr>
          <p:cNvPr id="163880" name="Group 40"/>
          <p:cNvGrpSpPr>
            <a:grpSpLocks/>
          </p:cNvGrpSpPr>
          <p:nvPr/>
        </p:nvGrpSpPr>
        <p:grpSpPr bwMode="auto">
          <a:xfrm>
            <a:off x="2508250" y="1905000"/>
            <a:ext cx="4992688" cy="3632200"/>
            <a:chOff x="0" y="0"/>
            <a:chExt cx="2137" cy="3840"/>
          </a:xfrm>
        </p:grpSpPr>
        <p:grpSp>
          <p:nvGrpSpPr>
            <p:cNvPr id="163865" name="Group 25"/>
            <p:cNvGrpSpPr>
              <a:grpSpLocks/>
            </p:cNvGrpSpPr>
            <p:nvPr/>
          </p:nvGrpSpPr>
          <p:grpSpPr bwMode="auto">
            <a:xfrm>
              <a:off x="0" y="0"/>
              <a:ext cx="1651" cy="384"/>
              <a:chOff x="0" y="0"/>
              <a:chExt cx="1651" cy="384"/>
            </a:xfrm>
          </p:grpSpPr>
          <p:sp>
            <p:nvSpPr>
              <p:cNvPr id="163864" name="Rectangle 24"/>
              <p:cNvSpPr>
                <a:spLocks noChangeArrowheads="1"/>
              </p:cNvSpPr>
              <p:nvPr/>
            </p:nvSpPr>
            <p:spPr bwMode="auto">
              <a:xfrm>
                <a:off x="0" y="0"/>
                <a:ext cx="165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3844" name="Rectangle 4"/>
              <p:cNvSpPr>
                <a:spLocks noChangeArrowheads="1"/>
              </p:cNvSpPr>
              <p:nvPr/>
            </p:nvSpPr>
            <p:spPr bwMode="auto">
              <a:xfrm>
                <a:off x="0" y="0"/>
                <a:ext cx="165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a:t>
                </a:r>
              </a:p>
              <a:p>
                <a:pPr algn="ctr">
                  <a:spcBef>
                    <a:spcPct val="0"/>
                  </a:spcBef>
                </a:pPr>
                <a:endParaRPr lang="de-DE" altLang="de-DE" sz="1400" b="0">
                  <a:solidFill>
                    <a:schemeClr val="bg2"/>
                  </a:solidFill>
                </a:endParaRPr>
              </a:p>
            </p:txBody>
          </p:sp>
        </p:grpSp>
        <p:grpSp>
          <p:nvGrpSpPr>
            <p:cNvPr id="163867" name="Group 27"/>
            <p:cNvGrpSpPr>
              <a:grpSpLocks/>
            </p:cNvGrpSpPr>
            <p:nvPr/>
          </p:nvGrpSpPr>
          <p:grpSpPr bwMode="auto">
            <a:xfrm>
              <a:off x="1651" y="0"/>
              <a:ext cx="486" cy="384"/>
              <a:chOff x="1651" y="0"/>
              <a:chExt cx="486" cy="384"/>
            </a:xfrm>
          </p:grpSpPr>
          <p:sp>
            <p:nvSpPr>
              <p:cNvPr id="163866" name="Rectangle 26"/>
              <p:cNvSpPr>
                <a:spLocks noChangeArrowheads="1"/>
              </p:cNvSpPr>
              <p:nvPr/>
            </p:nvSpPr>
            <p:spPr bwMode="auto">
              <a:xfrm>
                <a:off x="1651" y="0"/>
                <a:ext cx="486"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3845" name="Rectangle 5"/>
              <p:cNvSpPr>
                <a:spLocks noChangeArrowheads="1"/>
              </p:cNvSpPr>
              <p:nvPr/>
            </p:nvSpPr>
            <p:spPr bwMode="auto">
              <a:xfrm>
                <a:off x="1651" y="0"/>
                <a:ext cx="486"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a:t>
                </a:r>
              </a:p>
              <a:p>
                <a:pPr algn="ctr">
                  <a:spcBef>
                    <a:spcPct val="0"/>
                  </a:spcBef>
                </a:pPr>
                <a:endParaRPr lang="de-DE" altLang="de-DE" sz="1400" b="0">
                  <a:solidFill>
                    <a:schemeClr val="bg2"/>
                  </a:solidFill>
                </a:endParaRPr>
              </a:p>
            </p:txBody>
          </p:sp>
        </p:grpSp>
        <p:sp>
          <p:nvSpPr>
            <p:cNvPr id="163848" name="Rectangle 8"/>
            <p:cNvSpPr>
              <a:spLocks noChangeArrowheads="1"/>
            </p:cNvSpPr>
            <p:nvPr/>
          </p:nvSpPr>
          <p:spPr bwMode="auto">
            <a:xfrm>
              <a:off x="0" y="768"/>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1 Kind</a:t>
              </a:r>
            </a:p>
            <a:p>
              <a:pPr algn="ctr">
                <a:spcBef>
                  <a:spcPct val="0"/>
                </a:spcBef>
              </a:pPr>
              <a:endParaRPr lang="de-DE" altLang="de-DE" sz="1400" b="0">
                <a:solidFill>
                  <a:schemeClr val="bg2"/>
                </a:solidFill>
              </a:endParaRPr>
            </a:p>
          </p:txBody>
        </p:sp>
        <p:sp>
          <p:nvSpPr>
            <p:cNvPr id="163849" name="Rectangle 9"/>
            <p:cNvSpPr>
              <a:spLocks noChangeArrowheads="1"/>
            </p:cNvSpPr>
            <p:nvPr/>
          </p:nvSpPr>
          <p:spPr bwMode="auto">
            <a:xfrm>
              <a:off x="1651" y="768"/>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74,07</a:t>
              </a:r>
            </a:p>
            <a:p>
              <a:pPr algn="ctr">
                <a:spcBef>
                  <a:spcPct val="0"/>
                </a:spcBef>
              </a:pPr>
              <a:endParaRPr lang="de-DE" altLang="de-DE" sz="1400" b="0">
                <a:solidFill>
                  <a:schemeClr val="bg2"/>
                </a:solidFill>
              </a:endParaRPr>
            </a:p>
          </p:txBody>
        </p:sp>
        <p:sp>
          <p:nvSpPr>
            <p:cNvPr id="163850" name="Rectangle 10"/>
            <p:cNvSpPr>
              <a:spLocks noChangeArrowheads="1"/>
            </p:cNvSpPr>
            <p:nvPr/>
          </p:nvSpPr>
          <p:spPr bwMode="auto">
            <a:xfrm>
              <a:off x="0" y="1152"/>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2 Kindern</a:t>
              </a:r>
            </a:p>
            <a:p>
              <a:pPr algn="ctr">
                <a:spcBef>
                  <a:spcPct val="0"/>
                </a:spcBef>
              </a:pPr>
              <a:endParaRPr lang="de-DE" altLang="de-DE" sz="1400" b="0">
                <a:solidFill>
                  <a:schemeClr val="bg2"/>
                </a:solidFill>
              </a:endParaRPr>
            </a:p>
          </p:txBody>
        </p:sp>
        <p:sp>
          <p:nvSpPr>
            <p:cNvPr id="163851" name="Rectangle 11"/>
            <p:cNvSpPr>
              <a:spLocks noChangeArrowheads="1"/>
            </p:cNvSpPr>
            <p:nvPr/>
          </p:nvSpPr>
          <p:spPr bwMode="auto">
            <a:xfrm>
              <a:off x="1651" y="1152"/>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22,22</a:t>
              </a:r>
            </a:p>
            <a:p>
              <a:pPr algn="ctr">
                <a:spcBef>
                  <a:spcPct val="0"/>
                </a:spcBef>
              </a:pPr>
              <a:endParaRPr lang="de-DE" altLang="de-DE" sz="1400" b="0">
                <a:solidFill>
                  <a:schemeClr val="bg2"/>
                </a:solidFill>
              </a:endParaRPr>
            </a:p>
          </p:txBody>
        </p:sp>
        <p:sp>
          <p:nvSpPr>
            <p:cNvPr id="163852" name="Rectangle 12"/>
            <p:cNvSpPr>
              <a:spLocks noChangeArrowheads="1"/>
            </p:cNvSpPr>
            <p:nvPr/>
          </p:nvSpPr>
          <p:spPr bwMode="auto">
            <a:xfrm>
              <a:off x="0" y="1536"/>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mehr als 2 Kindern</a:t>
              </a:r>
            </a:p>
            <a:p>
              <a:pPr algn="ctr">
                <a:spcBef>
                  <a:spcPct val="0"/>
                </a:spcBef>
              </a:pPr>
              <a:endParaRPr lang="de-DE" altLang="de-DE" sz="1400" b="0">
                <a:solidFill>
                  <a:schemeClr val="bg2"/>
                </a:solidFill>
              </a:endParaRPr>
            </a:p>
          </p:txBody>
        </p:sp>
        <p:sp>
          <p:nvSpPr>
            <p:cNvPr id="163853" name="Rectangle 13"/>
            <p:cNvSpPr>
              <a:spLocks noChangeArrowheads="1"/>
            </p:cNvSpPr>
            <p:nvPr/>
          </p:nvSpPr>
          <p:spPr bwMode="auto">
            <a:xfrm>
              <a:off x="1651" y="1536"/>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3,71</a:t>
              </a:r>
            </a:p>
            <a:p>
              <a:pPr algn="ctr">
                <a:spcBef>
                  <a:spcPct val="0"/>
                </a:spcBef>
              </a:pPr>
              <a:endParaRPr lang="de-DE" altLang="de-DE" sz="1400" b="0">
                <a:solidFill>
                  <a:schemeClr val="bg2"/>
                </a:solidFill>
              </a:endParaRPr>
            </a:p>
          </p:txBody>
        </p:sp>
        <p:grpSp>
          <p:nvGrpSpPr>
            <p:cNvPr id="163873" name="Group 33"/>
            <p:cNvGrpSpPr>
              <a:grpSpLocks/>
            </p:cNvGrpSpPr>
            <p:nvPr/>
          </p:nvGrpSpPr>
          <p:grpSpPr bwMode="auto">
            <a:xfrm>
              <a:off x="0" y="1920"/>
              <a:ext cx="1651" cy="384"/>
              <a:chOff x="0" y="1920"/>
              <a:chExt cx="1651" cy="384"/>
            </a:xfrm>
          </p:grpSpPr>
          <p:sp>
            <p:nvSpPr>
              <p:cNvPr id="163872" name="Rectangle 32"/>
              <p:cNvSpPr>
                <a:spLocks noChangeArrowheads="1"/>
              </p:cNvSpPr>
              <p:nvPr/>
            </p:nvSpPr>
            <p:spPr bwMode="auto">
              <a:xfrm>
                <a:off x="0" y="1920"/>
                <a:ext cx="165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3854" name="Rectangle 14"/>
              <p:cNvSpPr>
                <a:spLocks noChangeArrowheads="1"/>
              </p:cNvSpPr>
              <p:nvPr/>
            </p:nvSpPr>
            <p:spPr bwMode="auto">
              <a:xfrm>
                <a:off x="0" y="1920"/>
                <a:ext cx="165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a:t>
                </a:r>
              </a:p>
              <a:p>
                <a:pPr algn="ctr">
                  <a:spcBef>
                    <a:spcPct val="0"/>
                  </a:spcBef>
                </a:pPr>
                <a:endParaRPr lang="de-DE" altLang="de-DE" sz="1400" b="0">
                  <a:solidFill>
                    <a:schemeClr val="bg2"/>
                  </a:solidFill>
                </a:endParaRPr>
              </a:p>
            </p:txBody>
          </p:sp>
        </p:grpSp>
        <p:grpSp>
          <p:nvGrpSpPr>
            <p:cNvPr id="163875" name="Group 35"/>
            <p:cNvGrpSpPr>
              <a:grpSpLocks/>
            </p:cNvGrpSpPr>
            <p:nvPr/>
          </p:nvGrpSpPr>
          <p:grpSpPr bwMode="auto">
            <a:xfrm>
              <a:off x="1651" y="1920"/>
              <a:ext cx="486" cy="384"/>
              <a:chOff x="1651" y="1920"/>
              <a:chExt cx="486" cy="384"/>
            </a:xfrm>
          </p:grpSpPr>
          <p:sp>
            <p:nvSpPr>
              <p:cNvPr id="163874" name="Rectangle 34"/>
              <p:cNvSpPr>
                <a:spLocks noChangeArrowheads="1"/>
              </p:cNvSpPr>
              <p:nvPr/>
            </p:nvSpPr>
            <p:spPr bwMode="auto">
              <a:xfrm>
                <a:off x="1651" y="1920"/>
                <a:ext cx="486"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63855" name="Rectangle 15"/>
              <p:cNvSpPr>
                <a:spLocks noChangeArrowheads="1"/>
              </p:cNvSpPr>
              <p:nvPr/>
            </p:nvSpPr>
            <p:spPr bwMode="auto">
              <a:xfrm>
                <a:off x="1651" y="1920"/>
                <a:ext cx="486"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a:t>
                </a:r>
              </a:p>
              <a:p>
                <a:pPr algn="ctr">
                  <a:spcBef>
                    <a:spcPct val="0"/>
                  </a:spcBef>
                </a:pPr>
                <a:endParaRPr lang="de-DE" altLang="de-DE" sz="1400" b="0">
                  <a:solidFill>
                    <a:schemeClr val="bg2"/>
                  </a:solidFill>
                </a:endParaRPr>
              </a:p>
            </p:txBody>
          </p:sp>
        </p:grpSp>
        <p:sp>
          <p:nvSpPr>
            <p:cNvPr id="163858" name="Rectangle 18"/>
            <p:cNvSpPr>
              <a:spLocks noChangeArrowheads="1"/>
            </p:cNvSpPr>
            <p:nvPr/>
          </p:nvSpPr>
          <p:spPr bwMode="auto">
            <a:xfrm>
              <a:off x="0" y="2688"/>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1 Kind</a:t>
              </a:r>
            </a:p>
            <a:p>
              <a:pPr algn="ctr">
                <a:spcBef>
                  <a:spcPct val="0"/>
                </a:spcBef>
              </a:pPr>
              <a:endParaRPr lang="de-DE" altLang="de-DE" sz="1400" b="0">
                <a:solidFill>
                  <a:schemeClr val="bg2"/>
                </a:solidFill>
              </a:endParaRPr>
            </a:p>
          </p:txBody>
        </p:sp>
        <p:sp>
          <p:nvSpPr>
            <p:cNvPr id="163859" name="Rectangle 19"/>
            <p:cNvSpPr>
              <a:spLocks noChangeArrowheads="1"/>
            </p:cNvSpPr>
            <p:nvPr/>
          </p:nvSpPr>
          <p:spPr bwMode="auto">
            <a:xfrm>
              <a:off x="1651" y="2688"/>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75,00</a:t>
              </a:r>
            </a:p>
            <a:p>
              <a:pPr algn="ctr">
                <a:spcBef>
                  <a:spcPct val="0"/>
                </a:spcBef>
              </a:pPr>
              <a:endParaRPr lang="de-DE" altLang="de-DE" sz="1400" b="0">
                <a:solidFill>
                  <a:schemeClr val="bg2"/>
                </a:solidFill>
              </a:endParaRPr>
            </a:p>
          </p:txBody>
        </p:sp>
        <p:sp>
          <p:nvSpPr>
            <p:cNvPr id="163860" name="Rectangle 20"/>
            <p:cNvSpPr>
              <a:spLocks noChangeArrowheads="1"/>
            </p:cNvSpPr>
            <p:nvPr/>
          </p:nvSpPr>
          <p:spPr bwMode="auto">
            <a:xfrm>
              <a:off x="0" y="3072"/>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2 Kindern</a:t>
              </a:r>
            </a:p>
            <a:p>
              <a:pPr algn="ctr">
                <a:spcBef>
                  <a:spcPct val="0"/>
                </a:spcBef>
              </a:pPr>
              <a:endParaRPr lang="de-DE" altLang="de-DE" sz="1400" b="0">
                <a:solidFill>
                  <a:schemeClr val="bg2"/>
                </a:solidFill>
              </a:endParaRPr>
            </a:p>
          </p:txBody>
        </p:sp>
        <p:sp>
          <p:nvSpPr>
            <p:cNvPr id="163861" name="Rectangle 21"/>
            <p:cNvSpPr>
              <a:spLocks noChangeArrowheads="1"/>
            </p:cNvSpPr>
            <p:nvPr/>
          </p:nvSpPr>
          <p:spPr bwMode="auto">
            <a:xfrm>
              <a:off x="1651" y="3072"/>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12,50</a:t>
              </a:r>
            </a:p>
            <a:p>
              <a:pPr algn="ctr">
                <a:spcBef>
                  <a:spcPct val="0"/>
                </a:spcBef>
              </a:pPr>
              <a:endParaRPr lang="de-DE" altLang="de-DE" sz="1400" b="0">
                <a:solidFill>
                  <a:schemeClr val="bg2"/>
                </a:solidFill>
              </a:endParaRPr>
            </a:p>
          </p:txBody>
        </p:sp>
        <p:sp>
          <p:nvSpPr>
            <p:cNvPr id="163862" name="Rectangle 22"/>
            <p:cNvSpPr>
              <a:spLocks noChangeArrowheads="1"/>
            </p:cNvSpPr>
            <p:nvPr/>
          </p:nvSpPr>
          <p:spPr bwMode="auto">
            <a:xfrm>
              <a:off x="0" y="3456"/>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 mit mehr als 2 Kindern</a:t>
              </a:r>
            </a:p>
            <a:p>
              <a:pPr algn="ctr">
                <a:spcBef>
                  <a:spcPct val="0"/>
                </a:spcBef>
              </a:pPr>
              <a:endParaRPr lang="de-DE" altLang="de-DE" sz="1400" b="0">
                <a:solidFill>
                  <a:schemeClr val="bg2"/>
                </a:solidFill>
              </a:endParaRPr>
            </a:p>
          </p:txBody>
        </p:sp>
        <p:sp>
          <p:nvSpPr>
            <p:cNvPr id="163863" name="Rectangle 23"/>
            <p:cNvSpPr>
              <a:spLocks noChangeArrowheads="1"/>
            </p:cNvSpPr>
            <p:nvPr/>
          </p:nvSpPr>
          <p:spPr bwMode="auto">
            <a:xfrm>
              <a:off x="1651" y="3456"/>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12,50</a:t>
              </a:r>
            </a:p>
            <a:p>
              <a:pPr algn="ctr">
                <a:spcBef>
                  <a:spcPct val="0"/>
                </a:spcBef>
              </a:pPr>
              <a:endParaRPr lang="de-DE" altLang="de-DE" sz="1400" b="0">
                <a:solidFill>
                  <a:schemeClr val="bg2"/>
                </a:solidFill>
              </a:endParaRPr>
            </a:p>
          </p:txBody>
        </p:sp>
        <p:grpSp>
          <p:nvGrpSpPr>
            <p:cNvPr id="163869" name="Group 29"/>
            <p:cNvGrpSpPr>
              <a:grpSpLocks/>
            </p:cNvGrpSpPr>
            <p:nvPr/>
          </p:nvGrpSpPr>
          <p:grpSpPr bwMode="auto">
            <a:xfrm>
              <a:off x="0" y="384"/>
              <a:ext cx="1651" cy="384"/>
              <a:chOff x="0" y="384"/>
              <a:chExt cx="1651" cy="384"/>
            </a:xfrm>
          </p:grpSpPr>
          <p:sp>
            <p:nvSpPr>
              <p:cNvPr id="163846" name="Rectangle 6"/>
              <p:cNvSpPr>
                <a:spLocks noChangeArrowheads="1"/>
              </p:cNvSpPr>
              <p:nvPr/>
            </p:nvSpPr>
            <p:spPr bwMode="auto">
              <a:xfrm>
                <a:off x="0" y="384"/>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ae FRAUEN (Saar) ...</a:t>
                </a:r>
              </a:p>
              <a:p>
                <a:pPr algn="ctr">
                  <a:spcBef>
                    <a:spcPct val="0"/>
                  </a:spcBef>
                </a:pPr>
                <a:endParaRPr lang="de-DE" altLang="de-DE" sz="1400" b="0">
                  <a:solidFill>
                    <a:schemeClr val="bg2"/>
                  </a:solidFill>
                </a:endParaRPr>
              </a:p>
            </p:txBody>
          </p:sp>
          <p:sp>
            <p:nvSpPr>
              <p:cNvPr id="163868" name="Rectangle 28"/>
              <p:cNvSpPr>
                <a:spLocks noChangeArrowheads="1"/>
              </p:cNvSpPr>
              <p:nvPr/>
            </p:nvSpPr>
            <p:spPr bwMode="auto">
              <a:xfrm>
                <a:off x="0" y="384"/>
                <a:ext cx="165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grpSp>
          <p:nvGrpSpPr>
            <p:cNvPr id="163871" name="Group 31"/>
            <p:cNvGrpSpPr>
              <a:grpSpLocks/>
            </p:cNvGrpSpPr>
            <p:nvPr/>
          </p:nvGrpSpPr>
          <p:grpSpPr bwMode="auto">
            <a:xfrm>
              <a:off x="1651" y="384"/>
              <a:ext cx="486" cy="384"/>
              <a:chOff x="1651" y="384"/>
              <a:chExt cx="486" cy="384"/>
            </a:xfrm>
          </p:grpSpPr>
          <p:sp>
            <p:nvSpPr>
              <p:cNvPr id="163847" name="Rectangle 7"/>
              <p:cNvSpPr>
                <a:spLocks noChangeArrowheads="1"/>
              </p:cNvSpPr>
              <p:nvPr/>
            </p:nvSpPr>
            <p:spPr bwMode="auto">
              <a:xfrm>
                <a:off x="1651" y="384"/>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15,98</a:t>
                </a:r>
              </a:p>
              <a:p>
                <a:pPr algn="ctr">
                  <a:spcBef>
                    <a:spcPct val="0"/>
                  </a:spcBef>
                </a:pPr>
                <a:endParaRPr lang="de-DE" altLang="de-DE" sz="1400" b="0">
                  <a:solidFill>
                    <a:schemeClr val="bg2"/>
                  </a:solidFill>
                </a:endParaRPr>
              </a:p>
            </p:txBody>
          </p:sp>
          <p:sp>
            <p:nvSpPr>
              <p:cNvPr id="163870" name="Rectangle 30"/>
              <p:cNvSpPr>
                <a:spLocks noChangeArrowheads="1"/>
              </p:cNvSpPr>
              <p:nvPr/>
            </p:nvSpPr>
            <p:spPr bwMode="auto">
              <a:xfrm>
                <a:off x="1651" y="384"/>
                <a:ext cx="4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grpSp>
          <p:nvGrpSpPr>
            <p:cNvPr id="163877" name="Group 37"/>
            <p:cNvGrpSpPr>
              <a:grpSpLocks/>
            </p:cNvGrpSpPr>
            <p:nvPr/>
          </p:nvGrpSpPr>
          <p:grpSpPr bwMode="auto">
            <a:xfrm>
              <a:off x="0" y="2304"/>
              <a:ext cx="1651" cy="384"/>
              <a:chOff x="0" y="2304"/>
              <a:chExt cx="1651" cy="384"/>
            </a:xfrm>
          </p:grpSpPr>
          <p:sp>
            <p:nvSpPr>
              <p:cNvPr id="163856" name="Rectangle 16"/>
              <p:cNvSpPr>
                <a:spLocks noChangeArrowheads="1"/>
              </p:cNvSpPr>
              <p:nvPr/>
            </p:nvSpPr>
            <p:spPr bwMode="auto">
              <a:xfrm>
                <a:off x="0" y="2304"/>
                <a:ext cx="16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ae VÄTER (Saar)</a:t>
                </a:r>
              </a:p>
              <a:p>
                <a:pPr algn="ctr">
                  <a:spcBef>
                    <a:spcPct val="0"/>
                  </a:spcBef>
                </a:pPr>
                <a:endParaRPr lang="de-DE" altLang="de-DE" sz="1400" b="0">
                  <a:solidFill>
                    <a:schemeClr val="bg2"/>
                  </a:solidFill>
                </a:endParaRPr>
              </a:p>
            </p:txBody>
          </p:sp>
          <p:sp>
            <p:nvSpPr>
              <p:cNvPr id="163876" name="Rectangle 36"/>
              <p:cNvSpPr>
                <a:spLocks noChangeArrowheads="1"/>
              </p:cNvSpPr>
              <p:nvPr/>
            </p:nvSpPr>
            <p:spPr bwMode="auto">
              <a:xfrm>
                <a:off x="0" y="2304"/>
                <a:ext cx="165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grpSp>
          <p:nvGrpSpPr>
            <p:cNvPr id="163879" name="Group 39"/>
            <p:cNvGrpSpPr>
              <a:grpSpLocks/>
            </p:cNvGrpSpPr>
            <p:nvPr/>
          </p:nvGrpSpPr>
          <p:grpSpPr bwMode="auto">
            <a:xfrm>
              <a:off x="1651" y="2304"/>
              <a:ext cx="486" cy="384"/>
              <a:chOff x="1651" y="2304"/>
              <a:chExt cx="486" cy="384"/>
            </a:xfrm>
          </p:grpSpPr>
          <p:sp>
            <p:nvSpPr>
              <p:cNvPr id="163857" name="Rectangle 17"/>
              <p:cNvSpPr>
                <a:spLocks noChangeArrowheads="1"/>
              </p:cNvSpPr>
              <p:nvPr/>
            </p:nvSpPr>
            <p:spPr bwMode="auto">
              <a:xfrm>
                <a:off x="1651" y="2304"/>
                <a:ext cx="4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pPr>
                <a:r>
                  <a:rPr lang="de-DE" altLang="de-DE" sz="1400" b="0">
                    <a:solidFill>
                      <a:schemeClr val="bg2"/>
                    </a:solidFill>
                    <a:cs typeface="Times New Roman" pitchFamily="18" charset="0"/>
                  </a:rPr>
                  <a:t>4,73</a:t>
                </a:r>
              </a:p>
              <a:p>
                <a:pPr algn="ctr">
                  <a:spcBef>
                    <a:spcPct val="0"/>
                  </a:spcBef>
                </a:pPr>
                <a:endParaRPr lang="de-DE" altLang="de-DE" sz="1400" b="0">
                  <a:solidFill>
                    <a:schemeClr val="bg2"/>
                  </a:solidFill>
                </a:endParaRPr>
              </a:p>
            </p:txBody>
          </p:sp>
          <p:sp>
            <p:nvSpPr>
              <p:cNvPr id="163878" name="Rectangle 38"/>
              <p:cNvSpPr>
                <a:spLocks noChangeArrowheads="1"/>
              </p:cNvSpPr>
              <p:nvPr/>
            </p:nvSpPr>
            <p:spPr bwMode="auto">
              <a:xfrm>
                <a:off x="1651" y="2304"/>
                <a:ext cx="486"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grpSp>
      <p:sp>
        <p:nvSpPr>
          <p:cNvPr id="163881" name="Text Box 41"/>
          <p:cNvSpPr txBox="1">
            <a:spLocks noChangeArrowheads="1"/>
          </p:cNvSpPr>
          <p:nvPr/>
        </p:nvSpPr>
        <p:spPr bwMode="auto">
          <a:xfrm>
            <a:off x="1689100" y="6069013"/>
            <a:ext cx="223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000">
                <a:solidFill>
                  <a:schemeClr val="bg2"/>
                </a:solidFill>
              </a:rPr>
              <a:t>Stand: 1997</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ltLang="de-DE"/>
              <a:t>Emotionale Entwicklung</a:t>
            </a:r>
          </a:p>
        </p:txBody>
      </p:sp>
      <p:sp>
        <p:nvSpPr>
          <p:cNvPr id="6" name="Foliennummernplatzhalter 5"/>
          <p:cNvSpPr>
            <a:spLocks noGrp="1"/>
          </p:cNvSpPr>
          <p:nvPr>
            <p:ph type="sldNum" sz="quarter" idx="12"/>
          </p:nvPr>
        </p:nvSpPr>
        <p:spPr/>
        <p:txBody>
          <a:bodyPr/>
          <a:lstStyle/>
          <a:p>
            <a:fld id="{D2FDAA5A-BB35-45D5-850F-370676E386EB}" type="slidenum">
              <a:rPr lang="de-DE" altLang="de-DE"/>
              <a:pPr/>
              <a:t>7</a:t>
            </a:fld>
            <a:endParaRPr lang="de-DE" altLang="de-DE"/>
          </a:p>
        </p:txBody>
      </p:sp>
      <p:sp>
        <p:nvSpPr>
          <p:cNvPr id="164866" name="Rectangle 2"/>
          <p:cNvSpPr>
            <a:spLocks noGrp="1" noChangeArrowheads="1"/>
          </p:cNvSpPr>
          <p:nvPr>
            <p:ph type="title"/>
          </p:nvPr>
        </p:nvSpPr>
        <p:spPr>
          <a:xfrm>
            <a:off x="1079500" y="609600"/>
            <a:ext cx="8064500" cy="1143000"/>
          </a:xfrm>
        </p:spPr>
        <p:txBody>
          <a:bodyPr/>
          <a:lstStyle/>
          <a:p>
            <a:pPr algn="ctr"/>
            <a:r>
              <a:rPr lang="de-DE" altLang="de-DE" sz="3600"/>
              <a:t>Alter der saarländischen Kinder</a:t>
            </a:r>
          </a:p>
        </p:txBody>
      </p:sp>
      <p:sp>
        <p:nvSpPr>
          <p:cNvPr id="164869" name="Rectangle 5"/>
          <p:cNvSpPr>
            <a:spLocks noChangeArrowheads="1"/>
          </p:cNvSpPr>
          <p:nvPr/>
        </p:nvSpPr>
        <p:spPr bwMode="auto">
          <a:xfrm>
            <a:off x="2224088"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2" name="Object 4"/>
          <p:cNvGraphicFramePr>
            <a:graphicFrameLocks noChangeAspect="1"/>
          </p:cNvGraphicFramePr>
          <p:nvPr/>
        </p:nvGraphicFramePr>
        <p:xfrm>
          <a:off x="2020888" y="2024063"/>
          <a:ext cx="6310312" cy="3838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9D0AC537-325F-42D9-9F3C-4EC5634B519E}" type="slidenum">
              <a:rPr lang="de-DE" altLang="de-DE"/>
              <a:pPr/>
              <a:t>8</a:t>
            </a:fld>
            <a:endParaRPr lang="de-DE" altLang="de-DE"/>
          </a:p>
        </p:txBody>
      </p:sp>
      <p:sp>
        <p:nvSpPr>
          <p:cNvPr id="165890" name="Rectangle 2"/>
          <p:cNvSpPr>
            <a:spLocks noGrp="1" noChangeArrowheads="1"/>
          </p:cNvSpPr>
          <p:nvPr>
            <p:ph type="title"/>
          </p:nvPr>
        </p:nvSpPr>
        <p:spPr>
          <a:xfrm>
            <a:off x="1143000" y="609600"/>
            <a:ext cx="7772400" cy="1143000"/>
          </a:xfrm>
        </p:spPr>
        <p:txBody>
          <a:bodyPr/>
          <a:lstStyle/>
          <a:p>
            <a:pPr algn="ctr"/>
            <a:r>
              <a:rPr lang="de-DE" altLang="de-DE"/>
              <a:t>ALS</a:t>
            </a:r>
          </a:p>
        </p:txBody>
      </p:sp>
      <p:sp>
        <p:nvSpPr>
          <p:cNvPr id="165892" name="Text Box 4"/>
          <p:cNvSpPr txBox="1">
            <a:spLocks noChangeArrowheads="1"/>
          </p:cNvSpPr>
          <p:nvPr/>
        </p:nvSpPr>
        <p:spPr bwMode="auto">
          <a:xfrm>
            <a:off x="1460500" y="1638300"/>
            <a:ext cx="7366000"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a:solidFill>
                  <a:schemeClr val="bg2"/>
                </a:solidFill>
                <a:cs typeface="Arial" pitchFamily="34" charset="0"/>
              </a:rPr>
              <a:t>Grundlegende Annahmen der Aussagen-Liste zum Selbstwertgefühl für Kinder und Jugendliche (ALS)</a:t>
            </a:r>
          </a:p>
          <a:p>
            <a:endParaRPr lang="de-DE" altLang="de-DE" sz="1600">
              <a:cs typeface="Arial" pitchFamily="34" charset="0"/>
            </a:endParaRPr>
          </a:p>
          <a:p>
            <a:r>
              <a:rPr lang="de-DE" altLang="de-DE" sz="1600">
                <a:cs typeface="Arial" pitchFamily="34" charset="0"/>
              </a:rPr>
              <a:t>Die Selbstbewertung geschieht im betreffenden Alterszeitraum primär über Verhaltensvergleiche mit relevanten anderen Personen wie Eltern, Geschwister, Freunde, Spielkameraden, Lehrer oder Mitschüler. Eine positive Selbstbewertung setzt positive Ergebnisse im "direkten Vergleich" mit diesen Personen voraus. Dabei ist die Annahme, welches Bild diese Personen von einem selbst haben, ein entscheidender Hinweis auf das eigene Selbstkonzept.</a:t>
            </a:r>
            <a:br>
              <a:rPr lang="de-DE" altLang="de-DE" sz="1600">
                <a:cs typeface="Arial" pitchFamily="34" charset="0"/>
              </a:rPr>
            </a:br>
            <a:r>
              <a:rPr lang="de-DE" altLang="de-DE" sz="1600">
                <a:cs typeface="Arial" pitchFamily="34" charset="0"/>
              </a:rPr>
              <a:t>Weiterhin geschieht die Selbstbewertung auch über den Vergleich zwischen Ideal- und Realbild. Ein positives Selbstwertgefühl resultiert dann auch entsprechenden Gefühlen wie z.B. Wohlfühlen, Zufriedenheit oder Fröhlichkeit.</a:t>
            </a:r>
          </a:p>
          <a:p>
            <a:endParaRPr lang="de-DE" altLang="de-DE" sz="1600"/>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a:t>Emotionale Entwicklung</a:t>
            </a:r>
          </a:p>
        </p:txBody>
      </p:sp>
      <p:sp>
        <p:nvSpPr>
          <p:cNvPr id="5" name="Foliennummernplatzhalter 5"/>
          <p:cNvSpPr>
            <a:spLocks noGrp="1"/>
          </p:cNvSpPr>
          <p:nvPr>
            <p:ph type="sldNum" sz="quarter" idx="12"/>
          </p:nvPr>
        </p:nvSpPr>
        <p:spPr/>
        <p:txBody>
          <a:bodyPr/>
          <a:lstStyle/>
          <a:p>
            <a:fld id="{6B3AC24C-FE1D-4378-A15D-34B49C70717E}" type="slidenum">
              <a:rPr lang="de-DE" altLang="de-DE"/>
              <a:pPr/>
              <a:t>9</a:t>
            </a:fld>
            <a:endParaRPr lang="de-DE" altLang="de-DE"/>
          </a:p>
        </p:txBody>
      </p:sp>
      <p:sp>
        <p:nvSpPr>
          <p:cNvPr id="166914" name="Rectangle 2"/>
          <p:cNvSpPr>
            <a:spLocks noGrp="1" noChangeArrowheads="1"/>
          </p:cNvSpPr>
          <p:nvPr>
            <p:ph type="title"/>
          </p:nvPr>
        </p:nvSpPr>
        <p:spPr>
          <a:xfrm>
            <a:off x="1130300" y="609600"/>
            <a:ext cx="7785100" cy="1143000"/>
          </a:xfrm>
        </p:spPr>
        <p:txBody>
          <a:bodyPr/>
          <a:lstStyle/>
          <a:p>
            <a:pPr algn="ctr"/>
            <a:r>
              <a:rPr lang="de-DE" altLang="de-DE"/>
              <a:t>ALS-Beispiele</a:t>
            </a:r>
          </a:p>
        </p:txBody>
      </p:sp>
      <p:sp>
        <p:nvSpPr>
          <p:cNvPr id="166916" name="Text Box 4"/>
          <p:cNvSpPr txBox="1">
            <a:spLocks noChangeArrowheads="1"/>
          </p:cNvSpPr>
          <p:nvPr/>
        </p:nvSpPr>
        <p:spPr bwMode="auto">
          <a:xfrm>
            <a:off x="1612900" y="2032000"/>
            <a:ext cx="68453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600">
                <a:solidFill>
                  <a:schemeClr val="bg2"/>
                </a:solidFill>
                <a:cs typeface="Arial" pitchFamily="34" charset="0"/>
              </a:rPr>
              <a:t>Beispielaussagen der ALS</a:t>
            </a:r>
          </a:p>
          <a:p>
            <a:pPr>
              <a:buFontTx/>
              <a:buChar char="•"/>
            </a:pPr>
            <a:r>
              <a:rPr lang="de-DE" altLang="de-DE" sz="1600">
                <a:cs typeface="Arial" pitchFamily="34" charset="0"/>
              </a:rPr>
              <a:t>In der Schule (Freizeit/Familie) fühle ich mich immer sehr wohl </a:t>
            </a:r>
          </a:p>
          <a:p>
            <a:pPr>
              <a:buFontTx/>
              <a:buChar char="•"/>
            </a:pPr>
            <a:r>
              <a:rPr lang="de-DE" altLang="de-DE" sz="1600">
                <a:cs typeface="Arial" pitchFamily="34" charset="0"/>
              </a:rPr>
              <a:t>In der Schule (Freizeit/Familie) bin ich ausgesprochen zufrieden mit mir </a:t>
            </a:r>
          </a:p>
          <a:p>
            <a:pPr>
              <a:buFontTx/>
              <a:buChar char="•"/>
            </a:pPr>
            <a:r>
              <a:rPr lang="de-DE" altLang="de-DE" sz="1600">
                <a:cs typeface="Arial" pitchFamily="34" charset="0"/>
              </a:rPr>
              <a:t>In der Schule (Freizeit/Familie) habe ich manchmal Angst, Fehler zu machen </a:t>
            </a:r>
          </a:p>
          <a:p>
            <a:pPr>
              <a:buFontTx/>
              <a:buChar char="•"/>
            </a:pPr>
            <a:r>
              <a:rPr lang="de-DE" altLang="de-DE" sz="1600">
                <a:cs typeface="Arial" pitchFamily="34" charset="0"/>
              </a:rPr>
              <a:t>Ab und zu glaube ich, dass ich in der Schule (Freizeit/Familie) zu kaum etwas gut bin </a:t>
            </a:r>
          </a:p>
          <a:p>
            <a:endParaRPr lang="de-DE" altLang="de-DE" sz="1600"/>
          </a:p>
        </p:txBody>
      </p:sp>
    </p:spTree>
  </p:cSld>
  <p:clrMapOvr>
    <a:masterClrMapping/>
  </p:clrMapOvr>
  <p:transition>
    <p:zoom/>
  </p:transition>
</p:sld>
</file>

<file path=ppt/theme/theme1.xml><?xml version="1.0" encoding="utf-8"?>
<a:theme xmlns:a="http://schemas.openxmlformats.org/drawingml/2006/main" name="Kolloq">
  <a:themeElements>
    <a:clrScheme name="Kolloq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fontScheme name="Kolloq">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800" b="1" i="0" u="none" strike="noStrike" cap="none" normalizeH="0" baseline="0" smtClean="0">
            <a:ln>
              <a:noFill/>
            </a:ln>
            <a:solidFill>
              <a:srgbClr val="FF0066"/>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800" b="1" i="0" u="none" strike="noStrike" cap="none" normalizeH="0" baseline="0" smtClean="0">
            <a:ln>
              <a:noFill/>
            </a:ln>
            <a:solidFill>
              <a:srgbClr val="FF0066"/>
            </a:solidFill>
            <a:effectLst/>
            <a:latin typeface="Arial" pitchFamily="34" charset="0"/>
          </a:defRPr>
        </a:defPPr>
      </a:lstStyle>
    </a:lnDef>
  </a:objectDefaults>
  <a:extraClrSchemeLst>
    <a:extraClrScheme>
      <a:clrScheme name="Kolloq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Kolloq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Kolloq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D:\Texte\L-Z\LERNF\Kolloq.ppt</Template>
  <TotalTime>0</TotalTime>
  <Words>956</Words>
  <Application>Microsoft Office PowerPoint</Application>
  <PresentationFormat>Overheadfolien</PresentationFormat>
  <Paragraphs>164</Paragraphs>
  <Slides>25</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Times New Roman</vt:lpstr>
      <vt:lpstr>Arial Narrow</vt:lpstr>
      <vt:lpstr>Arial</vt:lpstr>
      <vt:lpstr>Monotype Sorts</vt:lpstr>
      <vt:lpstr>Kolloq</vt:lpstr>
      <vt:lpstr>Die emotionale Entwicklung von Kindern alleinerziehender Väter</vt:lpstr>
      <vt:lpstr>PowerPoint-Präsentation</vt:lpstr>
      <vt:lpstr>Begriffsklärung</vt:lpstr>
      <vt:lpstr>Bevölkerungsstatistische Daten</vt:lpstr>
      <vt:lpstr>Bevölkerungsstatistische Daten</vt:lpstr>
      <vt:lpstr>Saarländische Daten</vt:lpstr>
      <vt:lpstr>Alter der saarländischen Kinder</vt:lpstr>
      <vt:lpstr>ALS</vt:lpstr>
      <vt:lpstr>ALS-Beispiele</vt:lpstr>
      <vt:lpstr>Stichprobe 10-16 Jahre</vt:lpstr>
      <vt:lpstr>Auswertung</vt:lpstr>
      <vt:lpstr>Ergebnisse ALS</vt:lpstr>
      <vt:lpstr>Teilgebiet „Schule“</vt:lpstr>
      <vt:lpstr>Bewertung „Schule“</vt:lpstr>
      <vt:lpstr>Teilgebiet „Freizeit“</vt:lpstr>
      <vt:lpstr>Bewertung „Freizeit“</vt:lpstr>
      <vt:lpstr>Teilgebiet „Familie“</vt:lpstr>
      <vt:lpstr>Bewertung „Freizeit“</vt:lpstr>
      <vt:lpstr>Gesamtbeurteilung</vt:lpstr>
      <vt:lpstr>Gesamtbeurteilung</vt:lpstr>
      <vt:lpstr>(vorläufiges) Fazit</vt:lpstr>
      <vt:lpstr>Altersgruppe 4-9 Jahre</vt:lpstr>
      <vt:lpstr>Subtests des HT</vt:lpstr>
      <vt:lpstr>Beispielseiten des HT</vt:lpstr>
      <vt:lpstr>Beispielseiten des HT</vt:lpstr>
    </vt:vector>
  </TitlesOfParts>
  <Company>FBI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153</cp:revision>
  <cp:lastPrinted>1999-10-12T13:13:32Z</cp:lastPrinted>
  <dcterms:created xsi:type="dcterms:W3CDTF">1998-09-01T08:13:12Z</dcterms:created>
  <dcterms:modified xsi:type="dcterms:W3CDTF">2013-10-09T12:38:28Z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cpaulus@rz.uni-sb.de</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C:\tmp</vt:lpwstr>
  </property>
</Properties>
</file>